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66" r:id="rId2"/>
    <p:sldId id="2701" r:id="rId3"/>
    <p:sldId id="2758" r:id="rId4"/>
    <p:sldId id="2703" r:id="rId5"/>
    <p:sldId id="2704" r:id="rId6"/>
    <p:sldId id="2718" r:id="rId7"/>
    <p:sldId id="2713" r:id="rId8"/>
    <p:sldId id="2761" r:id="rId9"/>
    <p:sldId id="2762" r:id="rId10"/>
    <p:sldId id="2763" r:id="rId11"/>
    <p:sldId id="2709" r:id="rId12"/>
    <p:sldId id="2710" r:id="rId13"/>
    <p:sldId id="2711" r:id="rId14"/>
    <p:sldId id="2712" r:id="rId15"/>
    <p:sldId id="2707" r:id="rId16"/>
    <p:sldId id="3439" r:id="rId17"/>
    <p:sldId id="2764" r:id="rId18"/>
    <p:sldId id="2708" r:id="rId19"/>
    <p:sldId id="2714" r:id="rId20"/>
    <p:sldId id="2715" r:id="rId21"/>
    <p:sldId id="3442" r:id="rId22"/>
  </p:sldIdLst>
  <p:sldSz cx="9144000" cy="6858000" type="screen4x3"/>
  <p:notesSz cx="9601200" cy="73152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eron" initials="AH" lastIdx="2" clrIdx="0">
    <p:extLst>
      <p:ext uri="{19B8F6BF-5375-455C-9EA6-DF929625EA0E}">
        <p15:presenceInfo xmlns:p15="http://schemas.microsoft.com/office/powerpoint/2012/main" userId="22150ad799aeeab8" providerId="Windows Live"/>
      </p:ext>
    </p:extLst>
  </p:cmAuthor>
  <p:cmAuthor id="2" name="Fiona Forman" initials="FF" lastIdx="1" clrIdx="1">
    <p:extLst>
      <p:ext uri="{19B8F6BF-5375-455C-9EA6-DF929625EA0E}">
        <p15:presenceInfo xmlns:p15="http://schemas.microsoft.com/office/powerpoint/2012/main" userId="3afe9bf999a971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41"/>
    <a:srgbClr val="E26714"/>
    <a:srgbClr val="DB6413"/>
    <a:srgbClr val="1A1C59"/>
    <a:srgbClr val="25215E"/>
    <a:srgbClr val="9A470E"/>
    <a:srgbClr val="B1510F"/>
    <a:srgbClr val="69A241"/>
    <a:srgbClr val="0D4C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44" autoAdjust="0"/>
  </p:normalViewPr>
  <p:slideViewPr>
    <p:cSldViewPr snapToGrid="0">
      <p:cViewPr varScale="1">
        <p:scale>
          <a:sx n="154" d="100"/>
          <a:sy n="154" d="100"/>
        </p:scale>
        <p:origin x="19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646FDA-568B-43A9-8A3F-0A21A02AA0DA}" type="datetimeFigureOut">
              <a:rPr lang="en-IE" smtClean="0"/>
              <a:t>10/04/2024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CA33E7-16A0-4FAA-8287-D3158B6DFE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>
                <a:solidFill>
                  <a:srgbClr val="002060"/>
                </a:solidFill>
              </a:rPr>
              <a:t>www.otb.ie/t2t-negative-self-talk</a:t>
            </a:r>
            <a:endParaRPr lang="LID4096" sz="1200" b="0">
              <a:solidFill>
                <a:srgbClr val="002060"/>
              </a:solidFill>
            </a:endParaRP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949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www.otb.ie/t2t-life-advice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659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www.otb.ie/t2t-life-advice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293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www.otb.ie/t2t-life-advice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97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88" y="365128"/>
            <a:ext cx="712496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389" y="1825627"/>
            <a:ext cx="7124962" cy="2044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3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84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DDDA-B020-07B7-FE07-50505BCB7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F8FDA-B5D7-60A1-CD42-67E66EEBF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35CBE-0CE4-346E-C094-E9C5E121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767B-FED6-4AAB-8F41-752624424B65}" type="datetimeFigureOut">
              <a:rPr lang="en-IE" smtClean="0"/>
              <a:t>10/04/2024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7EAA-F2A2-20DF-1689-6C0C998D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3E145-9818-66F0-2CA5-8C92F6FA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451-FB97-4127-B11D-08126C62E58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35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7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879A039F-E285-4184-96EE-DE25FF49D0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58" y="6356351"/>
            <a:ext cx="1150486" cy="4183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84096C-520B-4BD0-8047-064BC7A45C85}"/>
              </a:ext>
            </a:extLst>
          </p:cNvPr>
          <p:cNvSpPr/>
          <p:nvPr userDrawn="1"/>
        </p:nvSpPr>
        <p:spPr>
          <a:xfrm>
            <a:off x="997150" y="1251981"/>
            <a:ext cx="8146850" cy="50104"/>
          </a:xfrm>
          <a:prstGeom prst="rect">
            <a:avLst/>
          </a:prstGeom>
          <a:solidFill>
            <a:srgbClr val="25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66ACD2-6D17-4CE8-BDB6-3B1F6F1AD5C6}"/>
              </a:ext>
            </a:extLst>
          </p:cNvPr>
          <p:cNvSpPr>
            <a:spLocks noGrp="1"/>
          </p:cNvSpPr>
          <p:nvPr userDrawn="1"/>
        </p:nvSpPr>
        <p:spPr>
          <a:xfrm>
            <a:off x="3626645" y="6369508"/>
            <a:ext cx="1925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b="1" dirty="0">
                <a:solidFill>
                  <a:srgbClr val="1A1C59"/>
                </a:solidFill>
              </a:rPr>
              <a:t>www.otb.ie/t2t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C2BC0-E000-B753-B9F4-4F07C88D2214}"/>
              </a:ext>
            </a:extLst>
          </p:cNvPr>
          <p:cNvSpPr/>
          <p:nvPr userDrawn="1"/>
        </p:nvSpPr>
        <p:spPr>
          <a:xfrm>
            <a:off x="997149" y="6173731"/>
            <a:ext cx="8146850" cy="50104"/>
          </a:xfrm>
          <a:prstGeom prst="rect">
            <a:avLst/>
          </a:prstGeom>
          <a:solidFill>
            <a:srgbClr val="25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480314-22E2-D778-3033-898AD153C6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1" y="6418453"/>
            <a:ext cx="1409416" cy="20239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58F04DD-7DD8-5FAC-5B97-14DB63FEDE0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91" y="6272556"/>
            <a:ext cx="540854" cy="54291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0164ACA-10D5-EF94-1263-31EB27B50AE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" y="0"/>
            <a:ext cx="99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PCVVFdaowqc?feature=oembed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5A07D-0331-B9A8-5D7C-FE1FB5B0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93" y="3668782"/>
            <a:ext cx="2864566" cy="21774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201830" y="1418522"/>
            <a:ext cx="5534293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200" b="1" dirty="0">
                <a:solidFill>
                  <a:srgbClr val="1A1C59"/>
                </a:solidFill>
              </a:rPr>
              <a:t>Recap: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200" dirty="0">
                <a:solidFill>
                  <a:srgbClr val="1A1C59"/>
                </a:solidFill>
              </a:rPr>
              <a:t>Did you use the </a:t>
            </a:r>
            <a:r>
              <a:rPr lang="en-GB" sz="2200" b="1" dirty="0">
                <a:solidFill>
                  <a:srgbClr val="1A1C59"/>
                </a:solidFill>
              </a:rPr>
              <a:t>Nervous System Check-in</a:t>
            </a:r>
            <a:r>
              <a:rPr lang="en-GB" sz="2200" dirty="0">
                <a:solidFill>
                  <a:srgbClr val="1A1C59"/>
                </a:solidFill>
              </a:rPr>
              <a:t>?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200" dirty="0">
                <a:solidFill>
                  <a:srgbClr val="1A1C59"/>
                </a:solidFill>
              </a:rPr>
              <a:t>Did </a:t>
            </a:r>
            <a:r>
              <a:rPr lang="en-GB" sz="2200">
                <a:solidFill>
                  <a:srgbClr val="1A1C59"/>
                </a:solidFill>
              </a:rPr>
              <a:t>you use </a:t>
            </a:r>
            <a:r>
              <a:rPr lang="en-GB" sz="2200" dirty="0">
                <a:solidFill>
                  <a:srgbClr val="1A1C59"/>
                </a:solidFill>
              </a:rPr>
              <a:t>any of the </a:t>
            </a:r>
            <a:r>
              <a:rPr lang="en-GB" sz="2200" b="1" dirty="0">
                <a:solidFill>
                  <a:srgbClr val="1A1C59"/>
                </a:solidFill>
              </a:rPr>
              <a:t>calming techniques </a:t>
            </a:r>
            <a:r>
              <a:rPr lang="en-GB" sz="2200" dirty="0">
                <a:solidFill>
                  <a:srgbClr val="1A1C59"/>
                </a:solidFill>
              </a:rPr>
              <a:t>from </a:t>
            </a:r>
            <a:r>
              <a:rPr lang="en-GB" sz="2200" b="1" dirty="0">
                <a:solidFill>
                  <a:srgbClr val="1A1C59"/>
                </a:solidFill>
              </a:rPr>
              <a:t>Lesson 1?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200" dirty="0">
                <a:solidFill>
                  <a:srgbClr val="1A1C59"/>
                </a:solidFill>
              </a:rPr>
              <a:t>What effect did this have on your </a:t>
            </a:r>
            <a:r>
              <a:rPr lang="en-GB" sz="2200" b="1" dirty="0">
                <a:solidFill>
                  <a:srgbClr val="1A1C59"/>
                </a:solidFill>
              </a:rPr>
              <a:t>daily mood</a:t>
            </a:r>
            <a:r>
              <a:rPr lang="en-GB" sz="2200" dirty="0">
                <a:solidFill>
                  <a:srgbClr val="1A1C59"/>
                </a:solidFill>
              </a:rPr>
              <a:t>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GB" sz="2200" dirty="0">
                <a:solidFill>
                  <a:srgbClr val="1A1C59"/>
                </a:solidFill>
              </a:rPr>
              <a:t>Let’s learn about our first </a:t>
            </a:r>
            <a:r>
              <a:rPr lang="en-GB" sz="2200" b="1" dirty="0">
                <a:solidFill>
                  <a:srgbClr val="1A1C59"/>
                </a:solidFill>
              </a:rPr>
              <a:t>new tool </a:t>
            </a:r>
            <a:r>
              <a:rPr lang="en-GB" sz="2200" dirty="0">
                <a:solidFill>
                  <a:srgbClr val="1A1C59"/>
                </a:solidFill>
              </a:rPr>
              <a:t>now: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200" b="1" i="1" dirty="0">
                <a:solidFill>
                  <a:srgbClr val="1A1C59"/>
                </a:solidFill>
              </a:rPr>
              <a:t>Manage Your Mood.</a:t>
            </a:r>
            <a:endParaRPr lang="en-GB" sz="2200" i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200" b="1" dirty="0">
                <a:solidFill>
                  <a:srgbClr val="1A1C59"/>
                </a:solidFill>
              </a:rPr>
              <a:t>It helps to support all areas of well-being.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32</a:t>
            </a:r>
          </a:p>
        </p:txBody>
      </p:sp>
      <p:pic>
        <p:nvPicPr>
          <p:cNvPr id="5" name="Picture 4" descr="A person with hands on their head&#10;&#10;Description automatically generated">
            <a:extLst>
              <a:ext uri="{FF2B5EF4-FFF2-40B4-BE49-F238E27FC236}">
                <a16:creationId xmlns:a16="http://schemas.microsoft.com/office/drawing/2014/main" id="{B9EE1512-810C-B578-4528-04827AE63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55" y="1530999"/>
            <a:ext cx="1167847" cy="1167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711EC0-E9D5-237C-2082-6C2F86F4FDD8}"/>
              </a:ext>
            </a:extLst>
          </p:cNvPr>
          <p:cNvSpPr txBox="1"/>
          <p:nvPr/>
        </p:nvSpPr>
        <p:spPr>
          <a:xfrm>
            <a:off x="1001487" y="34656"/>
            <a:ext cx="7568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2: 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 Tool 1: Manage your Mood</a:t>
            </a:r>
            <a:endParaRPr lang="LID4096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2308E-A159-0AAE-E1B1-A16786C2AE09}"/>
              </a:ext>
            </a:extLst>
          </p:cNvPr>
          <p:cNvSpPr txBox="1"/>
          <p:nvPr/>
        </p:nvSpPr>
        <p:spPr>
          <a:xfrm>
            <a:off x="1052671" y="1490008"/>
            <a:ext cx="2026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</a:rPr>
              <a:t>How </a:t>
            </a:r>
            <a:r>
              <a:rPr lang="en-US" sz="2400" b="1" i="1" dirty="0">
                <a:solidFill>
                  <a:srgbClr val="002060"/>
                </a:solidFill>
              </a:rPr>
              <a:t>do </a:t>
            </a:r>
            <a:r>
              <a:rPr lang="en-US" sz="2400" b="1" i="1">
                <a:solidFill>
                  <a:srgbClr val="002060"/>
                </a:solidFill>
              </a:rPr>
              <a:t>your ideas compare </a:t>
            </a:r>
            <a:r>
              <a:rPr lang="en-US" sz="2400" b="1" i="1" dirty="0">
                <a:solidFill>
                  <a:srgbClr val="002060"/>
                </a:solidFill>
              </a:rPr>
              <a:t>to these? </a:t>
            </a:r>
            <a:endParaRPr lang="LID4096" sz="2400" b="1" i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CDCD8-45FD-B6CB-55A9-82CC6E182430}"/>
              </a:ext>
            </a:extLst>
          </p:cNvPr>
          <p:cNvSpPr txBox="1"/>
          <p:nvPr/>
        </p:nvSpPr>
        <p:spPr>
          <a:xfrm>
            <a:off x="-40339" y="6519446"/>
            <a:ext cx="10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41</a:t>
            </a:r>
          </a:p>
        </p:txBody>
      </p:sp>
      <p:pic>
        <p:nvPicPr>
          <p:cNvPr id="7" name="Picture 6" descr="A white and purpl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88960D12-4399-13CD-3B39-E8120E7A7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30" y="1409114"/>
            <a:ext cx="3670755" cy="4637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201830" y="1669409"/>
            <a:ext cx="3739286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>
                <a:solidFill>
                  <a:srgbClr val="1A1C59"/>
                </a:solidFill>
              </a:rPr>
              <a:t>Many </a:t>
            </a:r>
            <a:r>
              <a:rPr lang="en-GB" sz="2400" dirty="0">
                <a:solidFill>
                  <a:srgbClr val="1A1C59"/>
                </a:solidFill>
              </a:rPr>
              <a:t>small things can release those ‘happy hormones’ that can </a:t>
            </a:r>
            <a:r>
              <a:rPr lang="en-GB" sz="2400" b="1" i="1" dirty="0">
                <a:solidFill>
                  <a:srgbClr val="1A1C59"/>
                </a:solidFill>
              </a:rPr>
              <a:t>boost your mood…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>
                <a:solidFill>
                  <a:srgbClr val="1A1C59"/>
                </a:solidFill>
              </a:rPr>
              <a:t>Let’s </a:t>
            </a:r>
            <a:r>
              <a:rPr lang="en-GB" sz="2400" dirty="0">
                <a:solidFill>
                  <a:srgbClr val="1A1C59"/>
                </a:solidFill>
              </a:rPr>
              <a:t>look at examples of  </a:t>
            </a:r>
            <a:r>
              <a:rPr lang="en-GB" sz="2400" b="1" dirty="0">
                <a:solidFill>
                  <a:srgbClr val="1A1C59"/>
                </a:solidFill>
              </a:rPr>
              <a:t>Mood Boosters that help</a:t>
            </a:r>
            <a:r>
              <a:rPr lang="en-GB" sz="2400" dirty="0">
                <a:solidFill>
                  <a:srgbClr val="1A1C59"/>
                </a:solidFill>
              </a:rPr>
              <a:t> you to get your daily </a:t>
            </a:r>
            <a:r>
              <a:rPr lang="en-GB" sz="2400" b="1" dirty="0">
                <a:solidFill>
                  <a:srgbClr val="FF0000"/>
                </a:solidFill>
              </a:rPr>
              <a:t>DOSE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1A1C59"/>
                </a:solidFill>
              </a:rPr>
              <a:t>of happy </a:t>
            </a:r>
            <a:r>
              <a:rPr lang="en-GB" sz="2400">
                <a:solidFill>
                  <a:srgbClr val="1A1C59"/>
                </a:solidFill>
              </a:rPr>
              <a:t>hormones.</a:t>
            </a:r>
            <a:r>
              <a:rPr lang="en-GB" sz="2000">
                <a:solidFill>
                  <a:srgbClr val="1A1C59"/>
                </a:solidFill>
              </a:rPr>
              <a:t> </a:t>
            </a:r>
            <a:endParaRPr lang="en-GB" sz="2000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42</a:t>
            </a:r>
          </a:p>
        </p:txBody>
      </p:sp>
      <p:pic>
        <p:nvPicPr>
          <p:cNvPr id="3" name="Picture 2" descr="A diagram of a brain with text&#10;&#10;Description automatically generated with medium confidence">
            <a:extLst>
              <a:ext uri="{FF2B5EF4-FFF2-40B4-BE49-F238E27FC236}">
                <a16:creationId xmlns:a16="http://schemas.microsoft.com/office/drawing/2014/main" id="{7C2FCC25-7003-F6EE-9C8C-36CE5A0F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30" y="1669409"/>
            <a:ext cx="3630928" cy="336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032-2B03-BDA9-A83D-1B093CB4D5AC}"/>
              </a:ext>
            </a:extLst>
          </p:cNvPr>
          <p:cNvSpPr txBox="1"/>
          <p:nvPr/>
        </p:nvSpPr>
        <p:spPr>
          <a:xfrm>
            <a:off x="1201830" y="5346943"/>
            <a:ext cx="7327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solidFill>
                  <a:srgbClr val="002060"/>
                </a:solidFill>
              </a:rPr>
              <a:t>For a reminder and more details of the Happy Hormones, check the back of your </a:t>
            </a:r>
            <a:r>
              <a:rPr lang="en-US" sz="1800" b="1" i="1">
                <a:solidFill>
                  <a:srgbClr val="002060"/>
                </a:solidFill>
              </a:rPr>
              <a:t>Reflective Journal</a:t>
            </a:r>
            <a:r>
              <a:rPr lang="en-US" sz="1800" i="1">
                <a:solidFill>
                  <a:srgbClr val="002060"/>
                </a:solidFill>
              </a:rPr>
              <a:t>.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0809" y="245802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endParaRPr lang="en-GB" sz="2400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03F5-E87B-FE24-7EF0-0071D5046D24}"/>
              </a:ext>
            </a:extLst>
          </p:cNvPr>
          <p:cNvSpPr txBox="1"/>
          <p:nvPr/>
        </p:nvSpPr>
        <p:spPr>
          <a:xfrm>
            <a:off x="1013928" y="1391974"/>
            <a:ext cx="80573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b="1" dirty="0">
                <a:solidFill>
                  <a:srgbClr val="1A1C59"/>
                </a:solidFill>
              </a:rPr>
              <a:t>The following Mood Boosters </a:t>
            </a:r>
            <a:r>
              <a:rPr lang="en-GB" sz="1700" dirty="0">
                <a:solidFill>
                  <a:srgbClr val="1A1C59"/>
                </a:solidFill>
              </a:rPr>
              <a:t>can</a:t>
            </a:r>
            <a:r>
              <a:rPr lang="en-GB" sz="1700" b="1" dirty="0">
                <a:solidFill>
                  <a:srgbClr val="1A1C59"/>
                </a:solidFill>
              </a:rPr>
              <a:t> </a:t>
            </a:r>
            <a:r>
              <a:rPr lang="en-GB" sz="1700" dirty="0">
                <a:solidFill>
                  <a:srgbClr val="1A1C59"/>
                </a:solidFill>
              </a:rPr>
              <a:t>help you to get your daily </a:t>
            </a:r>
            <a:r>
              <a:rPr lang="en-GB" sz="1700" b="1" dirty="0">
                <a:solidFill>
                  <a:srgbClr val="FF0000"/>
                </a:solidFill>
              </a:rPr>
              <a:t>DOSE</a:t>
            </a:r>
            <a:r>
              <a:rPr lang="en-GB" sz="1700" dirty="0">
                <a:solidFill>
                  <a:srgbClr val="1A1C59"/>
                </a:solidFill>
              </a:rPr>
              <a:t> </a:t>
            </a:r>
            <a:r>
              <a:rPr lang="en-GB" sz="1700">
                <a:solidFill>
                  <a:srgbClr val="1A1C59"/>
                </a:solidFill>
              </a:rPr>
              <a:t>of happy </a:t>
            </a:r>
            <a:r>
              <a:rPr lang="en-GB" sz="1700" dirty="0">
                <a:solidFill>
                  <a:srgbClr val="1A1C59"/>
                </a:solidFill>
              </a:rPr>
              <a:t>hormones… </a:t>
            </a:r>
            <a:endParaRPr lang="LID4096" sz="1700" dirty="0"/>
          </a:p>
        </p:txBody>
      </p:sp>
      <p:pic>
        <p:nvPicPr>
          <p:cNvPr id="10" name="Picture 9" descr="A chart with different types of mood boosters&#10;&#10;Description automatically generated">
            <a:extLst>
              <a:ext uri="{FF2B5EF4-FFF2-40B4-BE49-F238E27FC236}">
                <a16:creationId xmlns:a16="http://schemas.microsoft.com/office/drawing/2014/main" id="{FEDD5B5B-0918-1E18-FEA5-F1C7702CF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75" y="1787164"/>
            <a:ext cx="6262670" cy="4253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4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0809" y="245802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endParaRPr lang="en-GB" sz="2400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03F5-E87B-FE24-7EF0-0071D5046D24}"/>
              </a:ext>
            </a:extLst>
          </p:cNvPr>
          <p:cNvSpPr txBox="1"/>
          <p:nvPr/>
        </p:nvSpPr>
        <p:spPr>
          <a:xfrm>
            <a:off x="1371601" y="1522705"/>
            <a:ext cx="7315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1A1C59"/>
                </a:solidFill>
              </a:rPr>
              <a:t> </a:t>
            </a:r>
            <a:endParaRPr lang="LID4096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58FA027-B8A0-FC2D-9868-8612FDEE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65" y="1495938"/>
            <a:ext cx="657021" cy="788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8F3B7C-191B-F383-FF66-DE1A82C0C772}"/>
              </a:ext>
            </a:extLst>
          </p:cNvPr>
          <p:cNvSpPr txBox="1"/>
          <p:nvPr/>
        </p:nvSpPr>
        <p:spPr>
          <a:xfrm>
            <a:off x="2020615" y="1446825"/>
            <a:ext cx="1796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A1C59"/>
                </a:solidFill>
              </a:rPr>
              <a:t>Reflection 1:</a:t>
            </a:r>
            <a:endParaRPr lang="LID4096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EB847-4C58-F4FD-FA7C-67C68AD4ECD9}"/>
              </a:ext>
            </a:extLst>
          </p:cNvPr>
          <p:cNvSpPr txBox="1"/>
          <p:nvPr/>
        </p:nvSpPr>
        <p:spPr>
          <a:xfrm>
            <a:off x="1280865" y="2747100"/>
            <a:ext cx="7691105" cy="2065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</a:t>
            </a:r>
            <a:r>
              <a:rPr lang="en-US" sz="2400" b="1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 </a:t>
            </a:r>
            <a:br>
              <a:rPr lang="en-US" sz="2400" b="1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boosters</a:t>
            </a:r>
            <a:r>
              <a:rPr lang="en-US" sz="2400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 </a:t>
            </a:r>
            <a:r>
              <a:rPr lang="en-US" sz="2400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for </a:t>
            </a:r>
            <a:br>
              <a:rPr lang="en-US" sz="2400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personal level?</a:t>
            </a:r>
            <a:r>
              <a:rPr lang="en-U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other </a:t>
            </a:r>
            <a:r>
              <a:rPr lang="en-US" sz="2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</a:t>
            </a:r>
            <a:r>
              <a:rPr lang="en-US" sz="2400" b="1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boost your mood?</a:t>
            </a:r>
            <a:endParaRPr lang="LID4096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70F80-9BC5-88CF-5D3A-9D5D364C14EC}"/>
              </a:ext>
            </a:extLst>
          </p:cNvPr>
          <p:cNvSpPr txBox="1"/>
          <p:nvPr/>
        </p:nvSpPr>
        <p:spPr>
          <a:xfrm>
            <a:off x="1371601" y="5241895"/>
            <a:ext cx="572028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</a:t>
            </a:r>
            <a:r>
              <a:rPr lang="en-US" i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the </a:t>
            </a:r>
            <a:r>
              <a:rPr lang="en-US" i="1" kern="1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 Digital Companion </a:t>
            </a:r>
            <a:r>
              <a:rPr lang="en-US" i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i="1" kern="1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</a:t>
            </a:r>
            <a:r>
              <a:rPr lang="en-US" i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 online article on ‘Good Mood Foods’ - </a:t>
            </a:r>
            <a:r>
              <a:rPr lang="en-GB" b="1" dirty="0">
                <a:solidFill>
                  <a:srgbClr val="1A1C59"/>
                </a:solidFill>
              </a:rPr>
              <a:t>otb.ie/t2t-b-p</a:t>
            </a:r>
            <a:endParaRPr lang="en-US" sz="1600" b="1" i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oup chat">
            <a:extLst>
              <a:ext uri="{FF2B5EF4-FFF2-40B4-BE49-F238E27FC236}">
                <a16:creationId xmlns:a16="http://schemas.microsoft.com/office/drawing/2014/main" id="{8166CB2A-3671-6130-4338-331F2BC27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35" y="5193903"/>
            <a:ext cx="1149600" cy="806451"/>
          </a:xfrm>
          <a:prstGeom prst="ellipse">
            <a:avLst/>
          </a:prstGeom>
          <a:ln w="381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chart with different types of mood boosters&#10;&#10;Description automatically generated">
            <a:extLst>
              <a:ext uri="{FF2B5EF4-FFF2-40B4-BE49-F238E27FC236}">
                <a16:creationId xmlns:a16="http://schemas.microsoft.com/office/drawing/2014/main" id="{0679982B-3E91-FDDC-4811-C62DC5A52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74" y="1379276"/>
            <a:ext cx="4265538" cy="2897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6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23412-9952-A32F-587B-D1D333A3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92" y="1950772"/>
            <a:ext cx="4541180" cy="40698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201830" y="1797935"/>
            <a:ext cx="28031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Many </a:t>
            </a:r>
            <a:r>
              <a:rPr lang="en-GB" sz="2400" b="1" dirty="0">
                <a:solidFill>
                  <a:srgbClr val="1A1C59"/>
                </a:solidFill>
              </a:rPr>
              <a:t>factors affect our mood</a:t>
            </a:r>
            <a:r>
              <a:rPr lang="en-GB" sz="2400" dirty="0">
                <a:solidFill>
                  <a:srgbClr val="1A1C59"/>
                </a:solidFill>
              </a:rPr>
              <a:t>, some of which are </a:t>
            </a:r>
            <a:r>
              <a:rPr lang="en-GB" sz="2400" b="1" dirty="0">
                <a:solidFill>
                  <a:srgbClr val="1A1C59"/>
                </a:solidFill>
              </a:rPr>
              <a:t>within our </a:t>
            </a:r>
            <a:r>
              <a:rPr lang="en-GB" sz="2400" b="1">
                <a:solidFill>
                  <a:srgbClr val="1A1C59"/>
                </a:solidFill>
              </a:rPr>
              <a:t>control </a:t>
            </a:r>
            <a:r>
              <a:rPr lang="en-GB" sz="2400">
                <a:solidFill>
                  <a:srgbClr val="1A1C59"/>
                </a:solidFill>
              </a:rPr>
              <a:t>and </a:t>
            </a:r>
            <a:r>
              <a:rPr lang="en-GB" sz="2400" dirty="0">
                <a:solidFill>
                  <a:srgbClr val="1A1C59"/>
                </a:solidFill>
              </a:rPr>
              <a:t>some of which are </a:t>
            </a:r>
            <a:r>
              <a:rPr lang="en-GB" sz="2400" b="1" dirty="0">
                <a:solidFill>
                  <a:srgbClr val="1A1C59"/>
                </a:solidFill>
              </a:rPr>
              <a:t>outside of our control.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What factors are</a:t>
            </a:r>
            <a:br>
              <a:rPr lang="en-GB" sz="2400">
                <a:solidFill>
                  <a:srgbClr val="1A1C59"/>
                </a:solidFill>
              </a:rPr>
            </a:br>
            <a:r>
              <a:rPr lang="en-GB" sz="2400" b="1">
                <a:solidFill>
                  <a:srgbClr val="1A1C59"/>
                </a:solidFill>
              </a:rPr>
              <a:t>outside </a:t>
            </a:r>
            <a:r>
              <a:rPr lang="en-GB" sz="2400" b="1" dirty="0">
                <a:solidFill>
                  <a:srgbClr val="1A1C59"/>
                </a:solidFill>
              </a:rPr>
              <a:t>of our control?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45</a:t>
            </a:r>
          </a:p>
        </p:txBody>
      </p:sp>
      <p:pic>
        <p:nvPicPr>
          <p:cNvPr id="2" name="Picture 1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E116D0AA-A372-EA52-C130-D14A3D3C9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65" y="1384060"/>
            <a:ext cx="1133425" cy="113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3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503670" y="1085273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dirty="0">
                <a:solidFill>
                  <a:srgbClr val="1A1C59"/>
                </a:solidFill>
              </a:rPr>
              <a:t> </a:t>
            </a:r>
          </a:p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2D3BE-D6AF-95B8-6711-EFA7A1FE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152" y="1479896"/>
            <a:ext cx="5397625" cy="447573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DAC8AC8-B06C-9CEA-B941-AC6A52AF12D5}"/>
              </a:ext>
            </a:extLst>
          </p:cNvPr>
          <p:cNvSpPr/>
          <p:nvPr/>
        </p:nvSpPr>
        <p:spPr>
          <a:xfrm>
            <a:off x="4944315" y="1842348"/>
            <a:ext cx="2263806" cy="583875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000" b="1" dirty="0"/>
              <a:t>Hormones</a:t>
            </a:r>
            <a:endParaRPr lang="LID4096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F98B0A-FBA9-F1BD-2919-F26DAAD9E919}"/>
              </a:ext>
            </a:extLst>
          </p:cNvPr>
          <p:cNvSpPr/>
          <p:nvPr/>
        </p:nvSpPr>
        <p:spPr>
          <a:xfrm>
            <a:off x="2171125" y="2090345"/>
            <a:ext cx="2672178" cy="58694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How others treat you</a:t>
            </a:r>
            <a:endParaRPr lang="LID4096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0C672E-DC8E-1AE4-2536-AF8C7B7A162A}"/>
              </a:ext>
            </a:extLst>
          </p:cNvPr>
          <p:cNvSpPr/>
          <p:nvPr/>
        </p:nvSpPr>
        <p:spPr>
          <a:xfrm>
            <a:off x="1769642" y="2913442"/>
            <a:ext cx="2263806" cy="583875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External pressures</a:t>
            </a:r>
            <a:endParaRPr lang="LID4096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D42CAC-2463-8BE7-2AA7-F3459A91393B}"/>
              </a:ext>
            </a:extLst>
          </p:cNvPr>
          <p:cNvSpPr/>
          <p:nvPr/>
        </p:nvSpPr>
        <p:spPr>
          <a:xfrm>
            <a:off x="1976986" y="3649486"/>
            <a:ext cx="2263806" cy="583875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000" b="1" dirty="0"/>
              <a:t>World events</a:t>
            </a:r>
            <a:endParaRPr lang="LID4096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39476C-385D-5C12-8A48-1D3C0167E829}"/>
              </a:ext>
            </a:extLst>
          </p:cNvPr>
          <p:cNvSpPr/>
          <p:nvPr/>
        </p:nvSpPr>
        <p:spPr>
          <a:xfrm>
            <a:off x="2299153" y="4386803"/>
            <a:ext cx="2263806" cy="583875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000" b="1" dirty="0"/>
              <a:t>Other people</a:t>
            </a:r>
            <a:endParaRPr lang="LID4096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546827-7FA4-9FC0-941F-3F14461C31B5}"/>
              </a:ext>
            </a:extLst>
          </p:cNvPr>
          <p:cNvSpPr/>
          <p:nvPr/>
        </p:nvSpPr>
        <p:spPr>
          <a:xfrm>
            <a:off x="2652402" y="5160799"/>
            <a:ext cx="2263806" cy="583875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000" b="1" dirty="0"/>
              <a:t>Life events </a:t>
            </a:r>
            <a:endParaRPr lang="LID4096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3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849D5-10BC-9261-522B-E78115FA058F}"/>
              </a:ext>
            </a:extLst>
          </p:cNvPr>
          <p:cNvSpPr txBox="1"/>
          <p:nvPr/>
        </p:nvSpPr>
        <p:spPr>
          <a:xfrm>
            <a:off x="1754481" y="54390"/>
            <a:ext cx="5861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LID4096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927A54-85C2-52D9-E4C6-2B1F3A1125DE}"/>
              </a:ext>
            </a:extLst>
          </p:cNvPr>
          <p:cNvSpPr/>
          <p:nvPr/>
        </p:nvSpPr>
        <p:spPr>
          <a:xfrm>
            <a:off x="1118925" y="1413426"/>
            <a:ext cx="2263806" cy="583875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000" b="1" dirty="0"/>
              <a:t>Life events </a:t>
            </a:r>
            <a:endParaRPr lang="LID4096" sz="2000" b="1" dirty="0"/>
          </a:p>
        </p:txBody>
      </p:sp>
      <p:pic>
        <p:nvPicPr>
          <p:cNvPr id="8" name="Picture 7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F4A8ECD2-8264-63BC-3236-C0E166F9E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49" y="1394293"/>
            <a:ext cx="1133425" cy="1133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C4969-BCC7-0A68-BBFE-63D41F611C66}"/>
              </a:ext>
            </a:extLst>
          </p:cNvPr>
          <p:cNvSpPr txBox="1"/>
          <p:nvPr/>
        </p:nvSpPr>
        <p:spPr>
          <a:xfrm>
            <a:off x="-1791049" y="6474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dirty="0">
                <a:solidFill>
                  <a:schemeClr val="bg1"/>
                </a:solidFill>
              </a:rPr>
              <a:t>Slide 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9DDE2-B8DD-CC34-5C97-B8B2406DB44E}"/>
              </a:ext>
            </a:extLst>
          </p:cNvPr>
          <p:cNvSpPr txBox="1"/>
          <p:nvPr/>
        </p:nvSpPr>
        <p:spPr>
          <a:xfrm>
            <a:off x="1098487" y="2053107"/>
            <a:ext cx="5490556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>
                <a:solidFill>
                  <a:srgbClr val="002060"/>
                </a:solidFill>
              </a:rPr>
              <a:t>Many events in life happen that involve </a:t>
            </a:r>
            <a:r>
              <a:rPr lang="en-US" sz="2400" b="1">
                <a:solidFill>
                  <a:srgbClr val="002060"/>
                </a:solidFill>
              </a:rPr>
              <a:t>change, loss or heartache</a:t>
            </a:r>
            <a:r>
              <a:rPr lang="en-US" sz="240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400"/>
              </a:spcBef>
            </a:pPr>
            <a:r>
              <a:rPr lang="en-US" sz="2400" i="1">
                <a:solidFill>
                  <a:srgbClr val="002060"/>
                </a:solidFill>
              </a:rPr>
              <a:t>Can you name any examples?</a:t>
            </a:r>
            <a:endParaRPr lang="en-IE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83E13-E4C3-761A-39AA-F3224566B062}"/>
              </a:ext>
            </a:extLst>
          </p:cNvPr>
          <p:cNvSpPr txBox="1"/>
          <p:nvPr/>
        </p:nvSpPr>
        <p:spPr>
          <a:xfrm>
            <a:off x="1193613" y="3548657"/>
            <a:ext cx="46116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E" sz="2400">
                <a:solidFill>
                  <a:srgbClr val="002060"/>
                </a:solidFill>
              </a:rPr>
              <a:t>How can you </a:t>
            </a:r>
            <a:r>
              <a:rPr lang="en-IE" sz="2400" b="1">
                <a:solidFill>
                  <a:srgbClr val="002060"/>
                </a:solidFill>
              </a:rPr>
              <a:t>look after yourself and others </a:t>
            </a:r>
            <a:r>
              <a:rPr lang="en-IE" sz="2400">
                <a:solidFill>
                  <a:srgbClr val="002060"/>
                </a:solidFill>
              </a:rPr>
              <a:t>during these times?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5F7BA-57EB-2E07-7A98-A2DF007E91D8}"/>
              </a:ext>
            </a:extLst>
          </p:cNvPr>
          <p:cNvSpPr txBox="1"/>
          <p:nvPr/>
        </p:nvSpPr>
        <p:spPr>
          <a:xfrm>
            <a:off x="1193613" y="4702934"/>
            <a:ext cx="46116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E" sz="2400">
                <a:solidFill>
                  <a:srgbClr val="002060"/>
                </a:solidFill>
              </a:rPr>
              <a:t>The 5 ways </a:t>
            </a:r>
            <a:r>
              <a:rPr lang="en-IE" sz="2400" b="1">
                <a:solidFill>
                  <a:srgbClr val="002060"/>
                </a:solidFill>
              </a:rPr>
              <a:t>previously</a:t>
            </a:r>
            <a:r>
              <a:rPr lang="en-IE" sz="2400">
                <a:solidFill>
                  <a:srgbClr val="002060"/>
                </a:solidFill>
              </a:rPr>
              <a:t> mentioned can help during these </a:t>
            </a:r>
            <a:r>
              <a:rPr lang="en-IE" sz="2400" b="1">
                <a:solidFill>
                  <a:srgbClr val="002060"/>
                </a:solidFill>
              </a:rPr>
              <a:t>difficult life events too</a:t>
            </a:r>
            <a:r>
              <a:rPr lang="en-IE" sz="240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 descr="A white and purpl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CACB004B-D07A-5A79-0451-4560FB3F1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00" y="2773196"/>
            <a:ext cx="2477766" cy="3130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7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23412-9952-A32F-587B-D1D333A3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53" y="1499610"/>
            <a:ext cx="5210800" cy="45109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039606" y="1382438"/>
            <a:ext cx="286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What factors are</a:t>
            </a:r>
            <a:br>
              <a:rPr lang="en-GB" sz="2400">
                <a:solidFill>
                  <a:srgbClr val="1A1C59"/>
                </a:solidFill>
              </a:rPr>
            </a:br>
            <a:r>
              <a:rPr lang="en-GB" sz="2400" b="1">
                <a:solidFill>
                  <a:srgbClr val="1A1C59"/>
                </a:solidFill>
              </a:rPr>
              <a:t>within </a:t>
            </a:r>
            <a:r>
              <a:rPr lang="en-GB" sz="2400" b="1" dirty="0">
                <a:solidFill>
                  <a:srgbClr val="1A1C59"/>
                </a:solidFill>
              </a:rPr>
              <a:t>our control?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48</a:t>
            </a:r>
          </a:p>
        </p:txBody>
      </p:sp>
      <p:pic>
        <p:nvPicPr>
          <p:cNvPr id="5" name="Picture 4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646BD1B2-1CC5-B532-8970-8C1F19A13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64" y="1382438"/>
            <a:ext cx="1133425" cy="113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5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0809" y="245802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dirty="0">
                <a:solidFill>
                  <a:srgbClr val="1A1C59"/>
                </a:solidFill>
              </a:rPr>
              <a:t> </a:t>
            </a:r>
          </a:p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93EE1-2186-4DE5-4828-FA0BD6B0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59" y="1455674"/>
            <a:ext cx="6115864" cy="45343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1FEC6E-B256-4B7D-907F-E76CD7503A30}"/>
              </a:ext>
            </a:extLst>
          </p:cNvPr>
          <p:cNvSpPr/>
          <p:nvPr/>
        </p:nvSpPr>
        <p:spPr>
          <a:xfrm>
            <a:off x="2903810" y="4536422"/>
            <a:ext cx="2297823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Negative thinking</a:t>
            </a:r>
            <a:endParaRPr lang="LID4096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286C83-8629-3243-CEA5-974E6B4B1410}"/>
              </a:ext>
            </a:extLst>
          </p:cNvPr>
          <p:cNvSpPr/>
          <p:nvPr/>
        </p:nvSpPr>
        <p:spPr>
          <a:xfrm>
            <a:off x="2679773" y="2771400"/>
            <a:ext cx="2191306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/>
              <a:t>Physical</a:t>
            </a:r>
          </a:p>
          <a:p>
            <a:pPr algn="ctr">
              <a:lnSpc>
                <a:spcPts val="2000"/>
              </a:lnSpc>
            </a:pPr>
            <a:r>
              <a:rPr lang="en-US" sz="2000" b="1"/>
              <a:t>activity</a:t>
            </a:r>
            <a:endParaRPr lang="LID4096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C24DC1-F8B2-6201-BDB4-7EE151828F03}"/>
              </a:ext>
            </a:extLst>
          </p:cNvPr>
          <p:cNvSpPr/>
          <p:nvPr/>
        </p:nvSpPr>
        <p:spPr>
          <a:xfrm>
            <a:off x="5066356" y="4096913"/>
            <a:ext cx="2191306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Level of hydration</a:t>
            </a:r>
            <a:endParaRPr lang="LID4096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3F48C3-7E52-2EF2-1300-8445AF869F45}"/>
              </a:ext>
            </a:extLst>
          </p:cNvPr>
          <p:cNvSpPr/>
          <p:nvPr/>
        </p:nvSpPr>
        <p:spPr>
          <a:xfrm>
            <a:off x="3688493" y="3291132"/>
            <a:ext cx="2191306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Healthy foods</a:t>
            </a:r>
            <a:endParaRPr lang="LID4096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AAD1DB-D096-2B42-B7E0-4081C7443D5B}"/>
              </a:ext>
            </a:extLst>
          </p:cNvPr>
          <p:cNvSpPr/>
          <p:nvPr/>
        </p:nvSpPr>
        <p:spPr>
          <a:xfrm>
            <a:off x="2752620" y="3881854"/>
            <a:ext cx="2562576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 Positive social interactions</a:t>
            </a:r>
            <a:endParaRPr lang="LID4096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9CCC86-5083-0C40-3822-400E57B0A694}"/>
              </a:ext>
            </a:extLst>
          </p:cNvPr>
          <p:cNvSpPr/>
          <p:nvPr/>
        </p:nvSpPr>
        <p:spPr>
          <a:xfrm>
            <a:off x="5580953" y="4771282"/>
            <a:ext cx="2048068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Amount of screentime</a:t>
            </a:r>
            <a:endParaRPr lang="LID4096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8DCA77-D8E1-D0F8-8A0D-CB905906E998}"/>
              </a:ext>
            </a:extLst>
          </p:cNvPr>
          <p:cNvSpPr/>
          <p:nvPr/>
        </p:nvSpPr>
        <p:spPr>
          <a:xfrm>
            <a:off x="3848662" y="5182791"/>
            <a:ext cx="2191306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Fresh </a:t>
            </a:r>
            <a:r>
              <a:rPr lang="en-US" sz="2000" b="1"/>
              <a:t>air and </a:t>
            </a:r>
            <a:r>
              <a:rPr lang="en-US" sz="2000" b="1" dirty="0"/>
              <a:t>sunlight</a:t>
            </a:r>
            <a:endParaRPr lang="LID4096" sz="2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3ED0CB-DF84-165B-CAE2-9EF198D9D33A}"/>
              </a:ext>
            </a:extLst>
          </p:cNvPr>
          <p:cNvSpPr/>
          <p:nvPr/>
        </p:nvSpPr>
        <p:spPr>
          <a:xfrm>
            <a:off x="5520816" y="3414521"/>
            <a:ext cx="2297823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Amount of sleep</a:t>
            </a:r>
            <a:endParaRPr lang="LID4096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27ED3C-D47F-6858-32C3-7ECFA2695B3A}"/>
              </a:ext>
            </a:extLst>
          </p:cNvPr>
          <p:cNvSpPr/>
          <p:nvPr/>
        </p:nvSpPr>
        <p:spPr>
          <a:xfrm>
            <a:off x="5313199" y="2711851"/>
            <a:ext cx="2191306" cy="710215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Unhealthy comparisons</a:t>
            </a:r>
            <a:endParaRPr lang="LID4096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0809" y="245802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endParaRPr lang="en-GB" sz="2400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03F5-E87B-FE24-7EF0-0071D5046D24}"/>
              </a:ext>
            </a:extLst>
          </p:cNvPr>
          <p:cNvSpPr txBox="1"/>
          <p:nvPr/>
        </p:nvSpPr>
        <p:spPr>
          <a:xfrm>
            <a:off x="1371601" y="1522705"/>
            <a:ext cx="7315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1A1C59"/>
                </a:solidFill>
              </a:rPr>
              <a:t> 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F3B7C-191B-F383-FF66-DE1A82C0C772}"/>
              </a:ext>
            </a:extLst>
          </p:cNvPr>
          <p:cNvSpPr txBox="1"/>
          <p:nvPr/>
        </p:nvSpPr>
        <p:spPr>
          <a:xfrm>
            <a:off x="1130809" y="1463815"/>
            <a:ext cx="4745894" cy="462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 Tracker 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help you to notice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patterns in your mood 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time and the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that may be influencing your positive or negative moods.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notice the patterns, you can then take the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 steps to manage your mood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by dealing with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factors that are within your control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the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 Tracker 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back of your </a:t>
            </a:r>
            <a:r>
              <a:rPr lang="en-US" sz="22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Reflective </a:t>
            </a:r>
            <a:r>
              <a:rPr lang="en-US" sz="2200" b="1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</a:t>
            </a:r>
            <a:r>
              <a:rPr lang="en-US" sz="22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starting point.</a:t>
            </a:r>
            <a:endParaRPr lang="LID4096" sz="2200" dirty="0"/>
          </a:p>
        </p:txBody>
      </p:sp>
      <p:pic>
        <p:nvPicPr>
          <p:cNvPr id="13" name="Picture 12" descr="A blank calendar with a number of days&#10;&#10;Description automatically generated with medium confidence">
            <a:extLst>
              <a:ext uri="{FF2B5EF4-FFF2-40B4-BE49-F238E27FC236}">
                <a16:creationId xmlns:a16="http://schemas.microsoft.com/office/drawing/2014/main" id="{EABA54C8-A7B1-5C1C-B821-39929BB7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584">
            <a:off x="5904948" y="1738973"/>
            <a:ext cx="2735078" cy="38804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8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1271E-9180-F808-CA6C-83E711DEB44F}"/>
              </a:ext>
            </a:extLst>
          </p:cNvPr>
          <p:cNvSpPr txBox="1"/>
          <p:nvPr/>
        </p:nvSpPr>
        <p:spPr>
          <a:xfrm>
            <a:off x="1318591" y="1453606"/>
            <a:ext cx="736820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1A1C59"/>
                </a:solidFill>
              </a:rPr>
              <a:t>Lesson 2: Learning Outcomes</a:t>
            </a:r>
          </a:p>
          <a:p>
            <a:pPr>
              <a:spcBef>
                <a:spcPts val="1400"/>
              </a:spcBef>
              <a:buNone/>
            </a:pPr>
            <a:r>
              <a:rPr lang="en-US" sz="2200">
                <a:solidFill>
                  <a:srgbClr val="1A1C59"/>
                </a:solidFill>
              </a:rPr>
              <a:t>That </a:t>
            </a:r>
            <a:r>
              <a:rPr lang="en-US" sz="2200" dirty="0">
                <a:solidFill>
                  <a:srgbClr val="1A1C59"/>
                </a:solidFill>
              </a:rPr>
              <a:t>you </a:t>
            </a:r>
            <a:r>
              <a:rPr lang="en-US" sz="2200">
                <a:solidFill>
                  <a:srgbClr val="1A1C59"/>
                </a:solidFill>
              </a:rPr>
              <a:t>will:</a:t>
            </a:r>
            <a:endParaRPr lang="en-US" sz="2200" dirty="0">
              <a:solidFill>
                <a:srgbClr val="1A1C59"/>
              </a:solidFill>
            </a:endParaRPr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US" sz="2200" i="1" dirty="0">
                <a:solidFill>
                  <a:srgbClr val="1A1C59"/>
                </a:solidFill>
              </a:rPr>
              <a:t>Understand what a </a:t>
            </a:r>
            <a:r>
              <a:rPr lang="en-US" sz="2200" b="1" i="1">
                <a:solidFill>
                  <a:srgbClr val="1A1C59"/>
                </a:solidFill>
              </a:rPr>
              <a:t>mood</a:t>
            </a:r>
            <a:r>
              <a:rPr lang="en-US" sz="2200" i="1">
                <a:solidFill>
                  <a:srgbClr val="1A1C59"/>
                </a:solidFill>
              </a:rPr>
              <a:t> is.</a:t>
            </a:r>
            <a:endParaRPr lang="en-US" sz="2200" i="1" dirty="0">
              <a:solidFill>
                <a:srgbClr val="1A1C59"/>
              </a:solidFill>
            </a:endParaRPr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GB" sz="2200" i="1" dirty="0">
                <a:solidFill>
                  <a:srgbClr val="1A1C59"/>
                </a:solidFill>
              </a:rPr>
              <a:t>Become aware of the factors which i</a:t>
            </a:r>
            <a:r>
              <a:rPr lang="en-GB" sz="2200" b="1" i="1" dirty="0">
                <a:solidFill>
                  <a:srgbClr val="1A1C59"/>
                </a:solidFill>
              </a:rPr>
              <a:t>nfluence</a:t>
            </a:r>
            <a:r>
              <a:rPr lang="en-GB" sz="2200" i="1" dirty="0">
                <a:solidFill>
                  <a:srgbClr val="1A1C59"/>
                </a:solidFill>
              </a:rPr>
              <a:t> </a:t>
            </a:r>
            <a:r>
              <a:rPr lang="en-GB" sz="2200" b="1" i="1" dirty="0">
                <a:solidFill>
                  <a:srgbClr val="1A1C59"/>
                </a:solidFill>
              </a:rPr>
              <a:t>positive</a:t>
            </a:r>
            <a:r>
              <a:rPr lang="en-GB" sz="2200" i="1" dirty="0">
                <a:solidFill>
                  <a:srgbClr val="1A1C59"/>
                </a:solidFill>
              </a:rPr>
              <a:t> and </a:t>
            </a:r>
            <a:r>
              <a:rPr lang="en-GB" sz="2200" b="1" i="1">
                <a:solidFill>
                  <a:srgbClr val="1A1C59"/>
                </a:solidFill>
              </a:rPr>
              <a:t>negative </a:t>
            </a:r>
            <a:r>
              <a:rPr lang="en-GB" sz="2200" i="1">
                <a:solidFill>
                  <a:srgbClr val="1A1C59"/>
                </a:solidFill>
              </a:rPr>
              <a:t>moods.</a:t>
            </a:r>
            <a:endParaRPr lang="en-GB" sz="2200" i="1" dirty="0">
              <a:solidFill>
                <a:srgbClr val="1A1C59"/>
              </a:solidFill>
            </a:endParaRPr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GB" sz="2200" i="1" dirty="0">
                <a:solidFill>
                  <a:srgbClr val="1A1C59"/>
                </a:solidFill>
              </a:rPr>
              <a:t>Become aware of why it is important to </a:t>
            </a:r>
            <a:r>
              <a:rPr lang="en-GB" sz="2200" b="1" i="1" dirty="0">
                <a:solidFill>
                  <a:srgbClr val="1A1C59"/>
                </a:solidFill>
              </a:rPr>
              <a:t>learn to manage </a:t>
            </a:r>
            <a:r>
              <a:rPr lang="en-GB" sz="2200" b="1" i="1">
                <a:solidFill>
                  <a:srgbClr val="1A1C59"/>
                </a:solidFill>
              </a:rPr>
              <a:t>your mood</a:t>
            </a:r>
            <a:r>
              <a:rPr lang="en-GB" sz="2200" i="1">
                <a:solidFill>
                  <a:srgbClr val="1A1C59"/>
                </a:solidFill>
              </a:rPr>
              <a:t>.</a:t>
            </a:r>
            <a:endParaRPr lang="en-GB" sz="2200" i="1" dirty="0">
              <a:solidFill>
                <a:srgbClr val="1A1C59"/>
              </a:solidFill>
            </a:endParaRPr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GB" sz="2200" i="1" dirty="0">
                <a:solidFill>
                  <a:srgbClr val="1A1C59"/>
                </a:solidFill>
              </a:rPr>
              <a:t>Learn ways to boost your mood based on the release of ‘</a:t>
            </a:r>
            <a:r>
              <a:rPr lang="en-GB" sz="2200" b="1" i="1" dirty="0">
                <a:solidFill>
                  <a:srgbClr val="1A1C59"/>
                </a:solidFill>
              </a:rPr>
              <a:t>happy </a:t>
            </a:r>
            <a:r>
              <a:rPr lang="en-GB" sz="2200" b="1" i="1">
                <a:solidFill>
                  <a:srgbClr val="1A1C59"/>
                </a:solidFill>
              </a:rPr>
              <a:t>hormones’</a:t>
            </a:r>
            <a:r>
              <a:rPr lang="en-GB" sz="2200" i="1">
                <a:solidFill>
                  <a:srgbClr val="1A1C59"/>
                </a:solidFill>
              </a:rPr>
              <a:t>.</a:t>
            </a:r>
            <a:endParaRPr lang="en-GB" sz="2200" i="1" dirty="0">
              <a:solidFill>
                <a:srgbClr val="1A1C59"/>
              </a:solidFill>
            </a:endParaRPr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GB" sz="2200" i="1" dirty="0">
                <a:solidFill>
                  <a:srgbClr val="1A1C59"/>
                </a:solidFill>
              </a:rPr>
              <a:t>Learn ways to manage a </a:t>
            </a:r>
            <a:r>
              <a:rPr lang="en-GB" sz="2200" b="1" i="1" dirty="0">
                <a:solidFill>
                  <a:srgbClr val="1A1C59"/>
                </a:solidFill>
              </a:rPr>
              <a:t>negative</a:t>
            </a:r>
            <a:r>
              <a:rPr lang="en-GB" sz="2200" i="1" dirty="0">
                <a:solidFill>
                  <a:srgbClr val="1A1C59"/>
                </a:solidFill>
              </a:rPr>
              <a:t> or </a:t>
            </a:r>
            <a:r>
              <a:rPr lang="en-GB" sz="2200" b="1" i="1">
                <a:solidFill>
                  <a:srgbClr val="1A1C59"/>
                </a:solidFill>
              </a:rPr>
              <a:t>low mood</a:t>
            </a:r>
            <a:r>
              <a:rPr lang="en-GB" sz="2200" i="1">
                <a:solidFill>
                  <a:srgbClr val="1A1C59"/>
                </a:solidFill>
              </a:rPr>
              <a:t>.</a:t>
            </a:r>
            <a:endParaRPr lang="en-US" sz="2200" i="1" dirty="0">
              <a:solidFill>
                <a:srgbClr val="1A1C59"/>
              </a:solidFill>
            </a:endParaRP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8E354338-5853-DAAA-8671-7BF381679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33" y="1316872"/>
            <a:ext cx="1824961" cy="1639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6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0809" y="245802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endParaRPr lang="en-GB" sz="2400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03F5-E87B-FE24-7EF0-0071D5046D24}"/>
              </a:ext>
            </a:extLst>
          </p:cNvPr>
          <p:cNvSpPr txBox="1"/>
          <p:nvPr/>
        </p:nvSpPr>
        <p:spPr>
          <a:xfrm>
            <a:off x="1371601" y="1522705"/>
            <a:ext cx="7315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1A1C59"/>
                </a:solidFill>
              </a:rPr>
              <a:t> </a:t>
            </a:r>
            <a:endParaRPr lang="LID4096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58FA027-B8A0-FC2D-9868-8612FDEE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0" y="1465031"/>
            <a:ext cx="657021" cy="788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8F3B7C-191B-F383-FF66-DE1A82C0C772}"/>
              </a:ext>
            </a:extLst>
          </p:cNvPr>
          <p:cNvSpPr txBox="1"/>
          <p:nvPr/>
        </p:nvSpPr>
        <p:spPr>
          <a:xfrm>
            <a:off x="1989252" y="1456488"/>
            <a:ext cx="1853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A1C59"/>
                </a:solidFill>
              </a:rPr>
              <a:t>Reflection 2:</a:t>
            </a:r>
            <a:endParaRPr lang="LID4096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3BB4E-3D9D-B07F-B4B1-1972AC7CB132}"/>
              </a:ext>
            </a:extLst>
          </p:cNvPr>
          <p:cNvSpPr txBox="1"/>
          <p:nvPr/>
        </p:nvSpPr>
        <p:spPr>
          <a:xfrm>
            <a:off x="1130809" y="2431954"/>
            <a:ext cx="6340097" cy="348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 recent example of when you were in </a:t>
            </a:r>
            <a:r>
              <a:rPr lang="en-US" sz="22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br>
              <a:rPr lang="en-US" sz="22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sz="22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mood </a:t>
            </a: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certain time period.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2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en-US" sz="22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have influenced it?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</a:t>
            </a:r>
            <a:r>
              <a:rPr lang="en-US" sz="2200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insufficient </a:t>
            </a:r>
            <a:r>
              <a:rPr lang="en-US" sz="22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sleep, too much screentime, feeling overwhelmed, unhealthy diet, lack of exercise, lack of fresh air, relationship problems, </a:t>
            </a:r>
            <a:r>
              <a:rPr lang="en-US" sz="2200" b="1" i="1" kern="1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unhealthy comparisons </a:t>
            </a:r>
            <a:r>
              <a:rPr lang="en-US" sz="2200" b="1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others, feeling unsupported, negative thinking, change or loss.</a:t>
            </a:r>
            <a:endParaRPr lang="en-US" sz="22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2C5CA-9DE7-AB9F-1EF9-707C7592B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846" y="1500513"/>
            <a:ext cx="1135355" cy="1589497"/>
          </a:xfrm>
          <a:prstGeom prst="rect">
            <a:avLst/>
          </a:prstGeom>
        </p:spPr>
      </p:pic>
      <p:pic>
        <p:nvPicPr>
          <p:cNvPr id="11" name="Picture 10" descr="group chat">
            <a:extLst>
              <a:ext uri="{FF2B5EF4-FFF2-40B4-BE49-F238E27FC236}">
                <a16:creationId xmlns:a16="http://schemas.microsoft.com/office/drawing/2014/main" id="{89609A71-4A1B-B6BD-7828-BD0E1132E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22" y="5112996"/>
            <a:ext cx="1149600" cy="806451"/>
          </a:xfrm>
          <a:prstGeom prst="ellipse">
            <a:avLst/>
          </a:prstGeom>
          <a:ln w="381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6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82308E-A159-0AAE-E1B1-A16786C2AE09}"/>
              </a:ext>
            </a:extLst>
          </p:cNvPr>
          <p:cNvSpPr txBox="1"/>
          <p:nvPr/>
        </p:nvSpPr>
        <p:spPr>
          <a:xfrm>
            <a:off x="1001487" y="1395642"/>
            <a:ext cx="436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LID4096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CDCD8-45FD-B6CB-55A9-82CC6E182430}"/>
              </a:ext>
            </a:extLst>
          </p:cNvPr>
          <p:cNvSpPr txBox="1"/>
          <p:nvPr/>
        </p:nvSpPr>
        <p:spPr>
          <a:xfrm>
            <a:off x="-40339" y="6519446"/>
            <a:ext cx="10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F16C5-AD6A-C063-5D31-5CBA3C2B419B}"/>
              </a:ext>
            </a:extLst>
          </p:cNvPr>
          <p:cNvSpPr txBox="1"/>
          <p:nvPr/>
        </p:nvSpPr>
        <p:spPr>
          <a:xfrm>
            <a:off x="1321087" y="1328468"/>
            <a:ext cx="191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Closing Quote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  <a:endParaRPr lang="LID4096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A blue sky with clouds&#10;&#10;Description automatically generated">
            <a:extLst>
              <a:ext uri="{FF2B5EF4-FFF2-40B4-BE49-F238E27FC236}">
                <a16:creationId xmlns:a16="http://schemas.microsoft.com/office/drawing/2014/main" id="{849D6C1D-29EB-7A02-60B6-50BAA8E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1" y="1795398"/>
            <a:ext cx="3283355" cy="2826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B6BCB9-3FB3-79E7-028D-D8AF3E376948}"/>
              </a:ext>
            </a:extLst>
          </p:cNvPr>
          <p:cNvSpPr txBox="1"/>
          <p:nvPr/>
        </p:nvSpPr>
        <p:spPr>
          <a:xfrm>
            <a:off x="1385790" y="2191316"/>
            <a:ext cx="328335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We have found that </a:t>
            </a:r>
            <a:br>
              <a:rPr lang="en-IE" sz="2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I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decreasing negativity</a:t>
            </a:r>
          </a:p>
          <a:p>
            <a:pPr algn="ctr"/>
            <a:r>
              <a:rPr lang="en-I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without </a:t>
            </a:r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increasing </a:t>
            </a:r>
            <a:b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IE" sz="2000" b="1">
                <a:solidFill>
                  <a:srgbClr val="002060"/>
                </a:solidFill>
                <a:latin typeface="Candara" panose="020E0502030303020204" pitchFamily="34" charset="0"/>
              </a:rPr>
              <a:t>positivity</a:t>
            </a:r>
            <a:br>
              <a:rPr lang="en-IE" sz="2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I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is a losing battle.</a:t>
            </a:r>
          </a:p>
          <a:p>
            <a:pPr algn="ctr">
              <a:spcBef>
                <a:spcPts val="1800"/>
              </a:spcBef>
            </a:pPr>
            <a:r>
              <a:rPr lang="en-IE" sz="2000" b="1" i="1" dirty="0">
                <a:solidFill>
                  <a:srgbClr val="002060"/>
                </a:solidFill>
                <a:latin typeface="Candara" panose="020E0502030303020204" pitchFamily="34" charset="0"/>
              </a:rPr>
              <a:t>-  </a:t>
            </a:r>
            <a:r>
              <a:rPr lang="en-IE" sz="2000" i="1" dirty="0">
                <a:solidFill>
                  <a:srgbClr val="002060"/>
                </a:solidFill>
                <a:latin typeface="Candara" panose="020E0502030303020204" pitchFamily="34" charset="0"/>
              </a:rPr>
              <a:t>Dr. Dan Tomasulo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C81E7-62A9-B74F-C7A6-FECB92E7E54F}"/>
              </a:ext>
            </a:extLst>
          </p:cNvPr>
          <p:cNvSpPr txBox="1"/>
          <p:nvPr/>
        </p:nvSpPr>
        <p:spPr>
          <a:xfrm>
            <a:off x="5140137" y="1795398"/>
            <a:ext cx="357345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Have a look at the </a:t>
            </a:r>
            <a:r>
              <a:rPr lang="en-US" sz="2000" b="1" i="1" kern="1200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Now What? </a:t>
            </a:r>
            <a:r>
              <a:rPr lang="en-US" sz="2000" b="1" kern="1200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page </a:t>
            </a:r>
            <a:r>
              <a:rPr lang="en-US" sz="2000" b="1" kern="120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of </a:t>
            </a:r>
            <a:r>
              <a:rPr lang="en-US" sz="2000" b="1">
                <a:solidFill>
                  <a:srgbClr val="002060"/>
                </a:solidFill>
                <a:ea typeface="MS Mincho" panose="02020609040205080304" pitchFamily="49" charset="-128"/>
              </a:rPr>
              <a:t>your </a:t>
            </a:r>
            <a:r>
              <a:rPr lang="en-US" sz="2000" b="1" i="1" dirty="0">
                <a:solidFill>
                  <a:srgbClr val="002060"/>
                </a:solidFill>
                <a:ea typeface="MS Mincho" panose="02020609040205080304" pitchFamily="49" charset="-128"/>
              </a:rPr>
              <a:t>Reflective Journal </a:t>
            </a:r>
            <a:r>
              <a:rPr lang="en-US" sz="2000" b="1" kern="1200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and consider what immediate action </a:t>
            </a:r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you could take to implement any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 ideas from this lesson</a:t>
            </a:r>
            <a:b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</a:br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 into </a:t>
            </a:r>
            <a:r>
              <a:rPr lang="en-US" sz="2000" b="1">
                <a:solidFill>
                  <a:srgbClr val="002060"/>
                </a:solidFill>
                <a:ea typeface="MS Mincho" panose="02020609040205080304" pitchFamily="49" charset="-128"/>
              </a:rPr>
              <a:t>your daily </a:t>
            </a:r>
            <a:r>
              <a:rPr lang="en-US" sz="2000" b="1" dirty="0">
                <a:solidFill>
                  <a:srgbClr val="002060"/>
                </a:solidFill>
                <a:ea typeface="MS Mincho" panose="02020609040205080304" pitchFamily="49" charset="-128"/>
              </a:rPr>
              <a:t>life.</a:t>
            </a:r>
            <a:endParaRPr lang="en-US" sz="20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4F47F-D253-666C-4033-0870DCD76B07}"/>
              </a:ext>
            </a:extLst>
          </p:cNvPr>
          <p:cNvSpPr txBox="1"/>
          <p:nvPr/>
        </p:nvSpPr>
        <p:spPr>
          <a:xfrm>
            <a:off x="1001487" y="84879"/>
            <a:ext cx="6411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2: 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 Tool 1: Manage Your Mood</a:t>
            </a:r>
            <a:endParaRPr lang="LID4096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BFCB1-09FD-F43E-B83B-58768AB07363}"/>
              </a:ext>
            </a:extLst>
          </p:cNvPr>
          <p:cNvSpPr txBox="1"/>
          <p:nvPr/>
        </p:nvSpPr>
        <p:spPr>
          <a:xfrm>
            <a:off x="1718033" y="5000694"/>
            <a:ext cx="661851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E" b="1" dirty="0">
                <a:solidFill>
                  <a:srgbClr val="002060"/>
                </a:solidFill>
              </a:rPr>
              <a:t>Check out </a:t>
            </a:r>
            <a:r>
              <a:rPr lang="en-IE" b="1">
                <a:solidFill>
                  <a:srgbClr val="002060"/>
                </a:solidFill>
              </a:rPr>
              <a:t>the Pupil Digital Companion </a:t>
            </a:r>
            <a:r>
              <a:rPr lang="en-IE" b="1" dirty="0">
                <a:solidFill>
                  <a:srgbClr val="002060"/>
                </a:solidFill>
              </a:rPr>
              <a:t>Page for online articles, videos and websites on the topics covered in this </a:t>
            </a:r>
            <a:r>
              <a:rPr lang="en-IE" b="1">
                <a:solidFill>
                  <a:srgbClr val="002060"/>
                </a:solidFill>
              </a:rPr>
              <a:t>lesson.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>
                <a:solidFill>
                  <a:srgbClr val="002060"/>
                </a:solidFill>
              </a:rPr>
              <a:t> www.</a:t>
            </a:r>
            <a:r>
              <a:rPr lang="en-GB">
                <a:solidFill>
                  <a:srgbClr val="002060"/>
                </a:solidFill>
              </a:rPr>
              <a:t>otb.ie/t2t-b-p</a:t>
            </a:r>
            <a:r>
              <a:rPr lang="en-IE">
                <a:solidFill>
                  <a:srgbClr val="002060"/>
                </a:solidFill>
              </a:rPr>
              <a:t> </a:t>
            </a:r>
            <a:endParaRPr lang="en-I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square with arrows&#10;&#10;Description automatically generated">
            <a:extLst>
              <a:ext uri="{FF2B5EF4-FFF2-40B4-BE49-F238E27FC236}">
                <a16:creationId xmlns:a16="http://schemas.microsoft.com/office/drawing/2014/main" id="{70869A32-A7F6-05C5-99F9-374EFFBE3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24" y="3563640"/>
            <a:ext cx="2444097" cy="24451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201830" y="1231223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b="1" dirty="0">
                <a:solidFill>
                  <a:srgbClr val="1A1C59"/>
                </a:solidFill>
              </a:rPr>
              <a:t> </a:t>
            </a:r>
          </a:p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endParaRPr lang="en-GB" sz="2400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5A8A9-300C-ED26-14E5-E40CF76261C0}"/>
              </a:ext>
            </a:extLst>
          </p:cNvPr>
          <p:cNvSpPr txBox="1"/>
          <p:nvPr/>
        </p:nvSpPr>
        <p:spPr>
          <a:xfrm>
            <a:off x="1106931" y="1385252"/>
            <a:ext cx="45257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Before we start, take a moment to do a </a:t>
            </a:r>
            <a:r>
              <a:rPr lang="en-US" sz="2400" b="1" dirty="0">
                <a:solidFill>
                  <a:srgbClr val="002060"/>
                </a:solidFill>
              </a:rPr>
              <a:t>Nervous System </a:t>
            </a:r>
            <a:r>
              <a:rPr lang="en-US" sz="2400" b="1">
                <a:solidFill>
                  <a:srgbClr val="002060"/>
                </a:solidFill>
              </a:rPr>
              <a:t>Check-in</a:t>
            </a:r>
            <a:r>
              <a:rPr lang="en-US" sz="240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400" dirty="0">
                <a:solidFill>
                  <a:srgbClr val="002060"/>
                </a:solidFill>
              </a:rPr>
              <a:t>Then, try one minute </a:t>
            </a:r>
            <a:r>
              <a:rPr lang="en-US" sz="2400">
                <a:solidFill>
                  <a:srgbClr val="002060"/>
                </a:solidFill>
              </a:rPr>
              <a:t>of 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 b="1">
                <a:solidFill>
                  <a:srgbClr val="002060"/>
                </a:solidFill>
              </a:rPr>
              <a:t>Box Breathing </a:t>
            </a:r>
            <a:r>
              <a:rPr lang="en-US" sz="2400">
                <a:solidFill>
                  <a:srgbClr val="002060"/>
                </a:solidFill>
              </a:rPr>
              <a:t>and </a:t>
            </a:r>
            <a:r>
              <a:rPr lang="en-US" sz="2400" dirty="0">
                <a:solidFill>
                  <a:srgbClr val="002060"/>
                </a:solidFill>
              </a:rPr>
              <a:t>some </a:t>
            </a:r>
            <a:r>
              <a:rPr lang="en-US" sz="2400" b="1" dirty="0">
                <a:solidFill>
                  <a:srgbClr val="002060"/>
                </a:solidFill>
              </a:rPr>
              <a:t>tension release exercises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LID4096" sz="2400" dirty="0">
              <a:solidFill>
                <a:srgbClr val="002060"/>
              </a:solidFill>
            </a:endParaRPr>
          </a:p>
        </p:txBody>
      </p:sp>
      <p:pic>
        <p:nvPicPr>
          <p:cNvPr id="15" name="Picture 14" descr="A check-in box with check marks&#10;&#10;Description automatically generated">
            <a:extLst>
              <a:ext uri="{FF2B5EF4-FFF2-40B4-BE49-F238E27FC236}">
                <a16:creationId xmlns:a16="http://schemas.microsoft.com/office/drawing/2014/main" id="{4DF20096-44AF-2EE4-31F9-8E9BDCC37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76" y="1453620"/>
            <a:ext cx="3267292" cy="45552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2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355761" y="1774347"/>
            <a:ext cx="528432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What is your </a:t>
            </a:r>
            <a:r>
              <a:rPr lang="en-GB" sz="2400" b="1" dirty="0">
                <a:solidFill>
                  <a:srgbClr val="1A1C59"/>
                </a:solidFill>
              </a:rPr>
              <a:t>understanding of moods</a:t>
            </a:r>
            <a:r>
              <a:rPr lang="en-GB" sz="2400" dirty="0">
                <a:solidFill>
                  <a:srgbClr val="1A1C59"/>
                </a:solidFill>
              </a:rPr>
              <a:t>?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Think of a time when you were recently in a </a:t>
            </a:r>
            <a:r>
              <a:rPr lang="en-GB" sz="2400" b="1" dirty="0">
                <a:solidFill>
                  <a:srgbClr val="1A1C59"/>
                </a:solidFill>
              </a:rPr>
              <a:t>good, positive mood</a:t>
            </a:r>
            <a:r>
              <a:rPr lang="en-GB" sz="2400" dirty="0">
                <a:solidFill>
                  <a:srgbClr val="1A1C59"/>
                </a:solidFill>
              </a:rPr>
              <a:t>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i="1" dirty="0">
                <a:solidFill>
                  <a:srgbClr val="1A1C59"/>
                </a:solidFill>
              </a:rPr>
              <a:t>What caused it?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i="1">
                <a:solidFill>
                  <a:srgbClr val="1A1C59"/>
                </a:solidFill>
              </a:rPr>
              <a:t>How </a:t>
            </a:r>
            <a:r>
              <a:rPr lang="en-GB" sz="2400" i="1" dirty="0">
                <a:solidFill>
                  <a:srgbClr val="1A1C59"/>
                </a:solidFill>
              </a:rPr>
              <a:t>did you feel?</a:t>
            </a:r>
            <a:endParaRPr lang="en-GB" sz="2400" dirty="0">
              <a:solidFill>
                <a:srgbClr val="1A1C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35</a:t>
            </a:r>
          </a:p>
        </p:txBody>
      </p:sp>
      <p:pic>
        <p:nvPicPr>
          <p:cNvPr id="10" name="Picture 9" descr="A profile of a person with a flower in their head&#10;&#10;Description automatically generated">
            <a:extLst>
              <a:ext uri="{FF2B5EF4-FFF2-40B4-BE49-F238E27FC236}">
                <a16:creationId xmlns:a16="http://schemas.microsoft.com/office/drawing/2014/main" id="{3F122C64-3155-64E6-E44B-9E353EBBA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37" y="2911132"/>
            <a:ext cx="2939341" cy="3214994"/>
          </a:xfrm>
          <a:prstGeom prst="rect">
            <a:avLst/>
          </a:prstGeom>
        </p:spPr>
      </p:pic>
      <p:pic>
        <p:nvPicPr>
          <p:cNvPr id="11" name="Picture 10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3D0248D4-4E07-DFF9-9933-1D01F6DB5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15" y="1414131"/>
            <a:ext cx="1314093" cy="1314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93BF6-E3D2-8E7F-0EE2-3A3BA7454622}"/>
              </a:ext>
            </a:extLst>
          </p:cNvPr>
          <p:cNvSpPr txBox="1"/>
          <p:nvPr/>
        </p:nvSpPr>
        <p:spPr>
          <a:xfrm>
            <a:off x="1336552" y="1985429"/>
            <a:ext cx="698354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How we </a:t>
            </a:r>
            <a:r>
              <a:rPr lang="en-IE" sz="2400" b="1">
                <a:solidFill>
                  <a:srgbClr val="002060"/>
                </a:solidFill>
              </a:rPr>
              <a:t>generally feel over certain periods of time</a:t>
            </a:r>
            <a:r>
              <a:rPr lang="en-IE" sz="24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7EC84-3717-BE84-E8C3-B5F26485DAD3}"/>
              </a:ext>
            </a:extLst>
          </p:cNvPr>
          <p:cNvSpPr txBox="1"/>
          <p:nvPr/>
        </p:nvSpPr>
        <p:spPr>
          <a:xfrm>
            <a:off x="1852798" y="2631560"/>
            <a:ext cx="527952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Can be classified as </a:t>
            </a:r>
            <a:r>
              <a:rPr lang="en-IE" sz="2400" b="1">
                <a:solidFill>
                  <a:srgbClr val="002060"/>
                </a:solidFill>
              </a:rPr>
              <a:t>positive or negative</a:t>
            </a:r>
            <a:r>
              <a:rPr lang="en-IE" sz="2400">
                <a:solidFill>
                  <a:srgbClr val="002060"/>
                </a:solidFill>
              </a:rPr>
              <a:t>.</a:t>
            </a:r>
            <a:endParaRPr lang="en-IE" sz="2400" b="1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E57C7-5E61-5733-16C4-3FFB58B0D4DB}"/>
              </a:ext>
            </a:extLst>
          </p:cNvPr>
          <p:cNvSpPr txBox="1"/>
          <p:nvPr/>
        </p:nvSpPr>
        <p:spPr>
          <a:xfrm>
            <a:off x="1336552" y="3255834"/>
            <a:ext cx="606231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Are influenced by </a:t>
            </a:r>
            <a:r>
              <a:rPr lang="en-IE" sz="2400" b="1">
                <a:solidFill>
                  <a:srgbClr val="002060"/>
                </a:solidFill>
              </a:rPr>
              <a:t>many factors</a:t>
            </a:r>
            <a:r>
              <a:rPr lang="en-IE" sz="2400">
                <a:solidFill>
                  <a:srgbClr val="002060"/>
                </a:solidFill>
              </a:rPr>
              <a:t>, </a:t>
            </a:r>
            <a:br>
              <a:rPr lang="en-IE" sz="2400">
                <a:solidFill>
                  <a:srgbClr val="002060"/>
                </a:solidFill>
              </a:rPr>
            </a:br>
            <a:r>
              <a:rPr lang="en-IE" sz="2400">
                <a:solidFill>
                  <a:srgbClr val="002060"/>
                </a:solidFill>
              </a:rPr>
              <a:t>some </a:t>
            </a:r>
            <a:r>
              <a:rPr lang="en-IE" sz="2400" b="1">
                <a:solidFill>
                  <a:srgbClr val="002060"/>
                </a:solidFill>
              </a:rPr>
              <a:t>inside </a:t>
            </a:r>
            <a:r>
              <a:rPr lang="en-IE" sz="2400">
                <a:solidFill>
                  <a:srgbClr val="002060"/>
                </a:solidFill>
              </a:rPr>
              <a:t>and</a:t>
            </a:r>
            <a:r>
              <a:rPr lang="en-IE" sz="2400" b="1">
                <a:solidFill>
                  <a:srgbClr val="002060"/>
                </a:solidFill>
              </a:rPr>
              <a:t> some outside of our control</a:t>
            </a:r>
            <a:r>
              <a:rPr lang="en-IE" sz="2400">
                <a:solidFill>
                  <a:srgbClr val="002060"/>
                </a:solidFill>
              </a:rPr>
              <a:t>.</a:t>
            </a:r>
            <a:endParaRPr lang="en-IE" sz="2400" b="1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250C6-A164-5F83-BC78-893031FC5F00}"/>
              </a:ext>
            </a:extLst>
          </p:cNvPr>
          <p:cNvSpPr txBox="1"/>
          <p:nvPr/>
        </p:nvSpPr>
        <p:spPr>
          <a:xfrm>
            <a:off x="2011596" y="4268796"/>
            <a:ext cx="66752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Affect our </a:t>
            </a:r>
            <a:r>
              <a:rPr lang="en-IE" sz="2400" b="1">
                <a:solidFill>
                  <a:srgbClr val="002060"/>
                </a:solidFill>
              </a:rPr>
              <a:t>behaviour</a:t>
            </a:r>
            <a:r>
              <a:rPr lang="en-IE" sz="2400">
                <a:solidFill>
                  <a:srgbClr val="002060"/>
                </a:solidFill>
              </a:rPr>
              <a:t> and </a:t>
            </a:r>
            <a:r>
              <a:rPr lang="en-IE" sz="2400" b="1">
                <a:solidFill>
                  <a:srgbClr val="002060"/>
                </a:solidFill>
              </a:rPr>
              <a:t>interactions</a:t>
            </a:r>
            <a:r>
              <a:rPr lang="en-IE" sz="2400">
                <a:solidFill>
                  <a:srgbClr val="002060"/>
                </a:solidFill>
              </a:rPr>
              <a:t> with others.</a:t>
            </a:r>
            <a:endParaRPr lang="en-IE" sz="2400" b="1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EDDD8-186E-ADE3-3EEF-6CD7F33CB938}"/>
              </a:ext>
            </a:extLst>
          </p:cNvPr>
          <p:cNvSpPr txBox="1"/>
          <p:nvPr/>
        </p:nvSpPr>
        <p:spPr>
          <a:xfrm>
            <a:off x="1336552" y="4912426"/>
            <a:ext cx="38596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Affect our </a:t>
            </a:r>
            <a:r>
              <a:rPr lang="en-IE" sz="2400" b="1">
                <a:solidFill>
                  <a:srgbClr val="002060"/>
                </a:solidFill>
              </a:rPr>
              <a:t>experience</a:t>
            </a:r>
            <a:r>
              <a:rPr lang="en-IE" sz="2400">
                <a:solidFill>
                  <a:srgbClr val="002060"/>
                </a:solidFill>
              </a:rPr>
              <a:t> of life.</a:t>
            </a:r>
            <a:endParaRPr lang="en-IE" sz="2400" b="1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DAA4B-20AC-E331-9F00-F27E0174D4D5}"/>
              </a:ext>
            </a:extLst>
          </p:cNvPr>
          <p:cNvSpPr txBox="1"/>
          <p:nvPr/>
        </p:nvSpPr>
        <p:spPr>
          <a:xfrm>
            <a:off x="3266394" y="5556056"/>
            <a:ext cx="46549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Can be </a:t>
            </a:r>
            <a:r>
              <a:rPr lang="en-IE" sz="2400" b="1">
                <a:solidFill>
                  <a:srgbClr val="002060"/>
                </a:solidFill>
              </a:rPr>
              <a:t>boosted</a:t>
            </a:r>
            <a:r>
              <a:rPr lang="en-IE" sz="2400">
                <a:solidFill>
                  <a:srgbClr val="002060"/>
                </a:solidFill>
              </a:rPr>
              <a:t> in small ways.</a:t>
            </a:r>
            <a:endParaRPr lang="en-IE" sz="2400" b="1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6312E-78F9-E2D4-3424-8C1E85DCB256}"/>
              </a:ext>
            </a:extLst>
          </p:cNvPr>
          <p:cNvSpPr txBox="1"/>
          <p:nvPr/>
        </p:nvSpPr>
        <p:spPr>
          <a:xfrm>
            <a:off x="1336552" y="1377493"/>
            <a:ext cx="2771775" cy="461665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chemeClr val="bg1"/>
                </a:solidFill>
              </a:rPr>
              <a:t>FACTFILE – Moods: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0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91E93-EDC2-00CC-5012-1708E261B7F6}"/>
              </a:ext>
            </a:extLst>
          </p:cNvPr>
          <p:cNvSpPr txBox="1"/>
          <p:nvPr/>
        </p:nvSpPr>
        <p:spPr>
          <a:xfrm>
            <a:off x="1241480" y="1456999"/>
            <a:ext cx="2771775" cy="461665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i="1">
                <a:solidFill>
                  <a:schemeClr val="bg1"/>
                </a:solidFill>
              </a:rPr>
              <a:t>FACTFILE – Moods: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44A64-7349-9D0F-1D9D-6B23B0735987}"/>
              </a:ext>
            </a:extLst>
          </p:cNvPr>
          <p:cNvSpPr txBox="1"/>
          <p:nvPr/>
        </p:nvSpPr>
        <p:spPr>
          <a:xfrm>
            <a:off x="1241480" y="2233415"/>
            <a:ext cx="69835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Need to be </a:t>
            </a:r>
            <a:r>
              <a:rPr lang="en-IE" sz="2400" b="1">
                <a:solidFill>
                  <a:srgbClr val="002060"/>
                </a:solidFill>
              </a:rPr>
              <a:t>managed</a:t>
            </a:r>
            <a:r>
              <a:rPr lang="en-IE" sz="2400">
                <a:solidFill>
                  <a:srgbClr val="002060"/>
                </a:solidFill>
              </a:rPr>
              <a:t>, so that negative moods do not predominate.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46E01-577F-1297-CD98-5BFFE05C1512}"/>
              </a:ext>
            </a:extLst>
          </p:cNvPr>
          <p:cNvSpPr txBox="1"/>
          <p:nvPr/>
        </p:nvSpPr>
        <p:spPr>
          <a:xfrm>
            <a:off x="1894363" y="3429000"/>
            <a:ext cx="69835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If your </a:t>
            </a:r>
            <a:r>
              <a:rPr lang="en-IE" sz="2400" b="1">
                <a:solidFill>
                  <a:srgbClr val="002060"/>
                </a:solidFill>
              </a:rPr>
              <a:t>nervous system </a:t>
            </a:r>
            <a:r>
              <a:rPr lang="en-IE" sz="2400">
                <a:solidFill>
                  <a:srgbClr val="002060"/>
                </a:solidFill>
              </a:rPr>
              <a:t>is in survival mode a lot of the time, negative moods may be more frequent and more intense. </a:t>
            </a:r>
            <a:r>
              <a:rPr lang="en-IE" sz="2400" b="1" i="1">
                <a:solidFill>
                  <a:srgbClr val="002060"/>
                </a:solidFill>
              </a:rPr>
              <a:t>The challenges of 6</a:t>
            </a:r>
            <a:r>
              <a:rPr lang="en-IE" sz="2400" b="1" i="1" baseline="30000">
                <a:solidFill>
                  <a:srgbClr val="002060"/>
                </a:solidFill>
              </a:rPr>
              <a:t>th</a:t>
            </a:r>
            <a:r>
              <a:rPr lang="en-IE" sz="2400" b="1" i="1">
                <a:solidFill>
                  <a:srgbClr val="002060"/>
                </a:solidFill>
              </a:rPr>
              <a:t> year might cause this</a:t>
            </a:r>
            <a:r>
              <a:rPr lang="en-IE" sz="24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E9775-DABA-7D9D-754D-F24E96AE449E}"/>
              </a:ext>
            </a:extLst>
          </p:cNvPr>
          <p:cNvSpPr txBox="1"/>
          <p:nvPr/>
        </p:nvSpPr>
        <p:spPr>
          <a:xfrm>
            <a:off x="1392723" y="4985502"/>
            <a:ext cx="69835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>
                <a:solidFill>
                  <a:srgbClr val="002060"/>
                </a:solidFill>
              </a:rPr>
              <a:t>Using the </a:t>
            </a:r>
            <a:r>
              <a:rPr lang="en-IE" sz="2400" b="1">
                <a:solidFill>
                  <a:srgbClr val="002060"/>
                </a:solidFill>
              </a:rPr>
              <a:t>calming techniques </a:t>
            </a:r>
            <a:r>
              <a:rPr lang="en-IE" sz="2400">
                <a:solidFill>
                  <a:srgbClr val="002060"/>
                </a:solidFill>
              </a:rPr>
              <a:t>from Lesson 1 can help to balance your mood.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1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28045" y="1804685"/>
            <a:ext cx="6135879" cy="404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8341"/>
              </a:buClr>
            </a:pP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low or </a:t>
            </a:r>
            <a:r>
              <a:rPr lang="en-GB" sz="24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negative mood </a:t>
            </a: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like </a:t>
            </a:r>
            <a:r>
              <a:rPr lang="en-GB" sz="2400" i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b="1" i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lens </a:t>
            </a:r>
            <a:r>
              <a:rPr lang="en-GB" sz="24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 a filter </a:t>
            </a: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 you see the world through, so everything appears </a:t>
            </a:r>
            <a:r>
              <a:rPr lang="en-GB" sz="24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negative</a:t>
            </a: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8341"/>
              </a:buClr>
            </a:pPr>
            <a:endParaRPr lang="en-GB" sz="24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8341"/>
              </a:buClr>
            </a:pP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Think for a moment of a time when a </a:t>
            </a:r>
            <a:r>
              <a:rPr lang="en-GB" sz="24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 mood </a:t>
            </a: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affected your view of the world</a:t>
            </a:r>
            <a:r>
              <a:rPr lang="en-GB" sz="24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8341"/>
              </a:buClr>
            </a:pPr>
            <a:endParaRPr lang="en-GB" sz="24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8341"/>
              </a:buClr>
            </a:pPr>
            <a:r>
              <a:rPr lang="en-GB" sz="2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did it impact on your </a:t>
            </a:r>
            <a:r>
              <a:rPr lang="en-GB" sz="2400" b="1" i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actions and </a:t>
            </a:r>
            <a:r>
              <a:rPr lang="en-GB" sz="24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behaviours?</a:t>
            </a:r>
            <a:endParaRPr lang="en-GB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38</a:t>
            </a:r>
          </a:p>
        </p:txBody>
      </p:sp>
      <p:pic>
        <p:nvPicPr>
          <p:cNvPr id="2" name="Picture 1" descr="A light bulb and speech bubbles&#10;&#10;Description automatically generated">
            <a:extLst>
              <a:ext uri="{FF2B5EF4-FFF2-40B4-BE49-F238E27FC236}">
                <a16:creationId xmlns:a16="http://schemas.microsoft.com/office/drawing/2014/main" id="{009D000D-08D6-C606-BE87-E8822DAAB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43" y="1516428"/>
            <a:ext cx="1314093" cy="1314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4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30" y="97749"/>
            <a:ext cx="7484970" cy="1133474"/>
          </a:xfrm>
          <a:custGeom>
            <a:avLst/>
            <a:gdLst>
              <a:gd name="connsiteX0" fmla="*/ 0 w 7484970"/>
              <a:gd name="connsiteY0" fmla="*/ 0 h 1133474"/>
              <a:gd name="connsiteX1" fmla="*/ 650617 w 7484970"/>
              <a:gd name="connsiteY1" fmla="*/ 0 h 1133474"/>
              <a:gd name="connsiteX2" fmla="*/ 1376083 w 7484970"/>
              <a:gd name="connsiteY2" fmla="*/ 0 h 1133474"/>
              <a:gd name="connsiteX3" fmla="*/ 1877000 w 7484970"/>
              <a:gd name="connsiteY3" fmla="*/ 0 h 1133474"/>
              <a:gd name="connsiteX4" fmla="*/ 2452767 w 7484970"/>
              <a:gd name="connsiteY4" fmla="*/ 0 h 1133474"/>
              <a:gd name="connsiteX5" fmla="*/ 3028534 w 7484970"/>
              <a:gd name="connsiteY5" fmla="*/ 0 h 1133474"/>
              <a:gd name="connsiteX6" fmla="*/ 3529451 w 7484970"/>
              <a:gd name="connsiteY6" fmla="*/ 0 h 1133474"/>
              <a:gd name="connsiteX7" fmla="*/ 4180068 w 7484970"/>
              <a:gd name="connsiteY7" fmla="*/ 0 h 1133474"/>
              <a:gd name="connsiteX8" fmla="*/ 4905534 w 7484970"/>
              <a:gd name="connsiteY8" fmla="*/ 0 h 1133474"/>
              <a:gd name="connsiteX9" fmla="*/ 5556151 w 7484970"/>
              <a:gd name="connsiteY9" fmla="*/ 0 h 1133474"/>
              <a:gd name="connsiteX10" fmla="*/ 6131918 w 7484970"/>
              <a:gd name="connsiteY10" fmla="*/ 0 h 1133474"/>
              <a:gd name="connsiteX11" fmla="*/ 6707685 w 7484970"/>
              <a:gd name="connsiteY11" fmla="*/ 0 h 1133474"/>
              <a:gd name="connsiteX12" fmla="*/ 7484970 w 7484970"/>
              <a:gd name="connsiteY12" fmla="*/ 0 h 1133474"/>
              <a:gd name="connsiteX13" fmla="*/ 7484970 w 7484970"/>
              <a:gd name="connsiteY13" fmla="*/ 578072 h 1133474"/>
              <a:gd name="connsiteX14" fmla="*/ 7484970 w 7484970"/>
              <a:gd name="connsiteY14" fmla="*/ 1133474 h 1133474"/>
              <a:gd name="connsiteX15" fmla="*/ 6984053 w 7484970"/>
              <a:gd name="connsiteY15" fmla="*/ 1133474 h 1133474"/>
              <a:gd name="connsiteX16" fmla="*/ 6408286 w 7484970"/>
              <a:gd name="connsiteY16" fmla="*/ 1133474 h 1133474"/>
              <a:gd name="connsiteX17" fmla="*/ 5757669 w 7484970"/>
              <a:gd name="connsiteY17" fmla="*/ 1133474 h 1133474"/>
              <a:gd name="connsiteX18" fmla="*/ 5181902 w 7484970"/>
              <a:gd name="connsiteY18" fmla="*/ 1133474 h 1133474"/>
              <a:gd name="connsiteX19" fmla="*/ 4830684 w 7484970"/>
              <a:gd name="connsiteY19" fmla="*/ 1133474 h 1133474"/>
              <a:gd name="connsiteX20" fmla="*/ 4180068 w 7484970"/>
              <a:gd name="connsiteY20" fmla="*/ 1133474 h 1133474"/>
              <a:gd name="connsiteX21" fmla="*/ 3754000 w 7484970"/>
              <a:gd name="connsiteY21" fmla="*/ 1133474 h 1133474"/>
              <a:gd name="connsiteX22" fmla="*/ 3402783 w 7484970"/>
              <a:gd name="connsiteY22" fmla="*/ 1133474 h 1133474"/>
              <a:gd name="connsiteX23" fmla="*/ 3051565 w 7484970"/>
              <a:gd name="connsiteY23" fmla="*/ 1133474 h 1133474"/>
              <a:gd name="connsiteX24" fmla="*/ 2700347 w 7484970"/>
              <a:gd name="connsiteY24" fmla="*/ 1133474 h 1133474"/>
              <a:gd name="connsiteX25" fmla="*/ 1974881 w 7484970"/>
              <a:gd name="connsiteY25" fmla="*/ 1133474 h 1133474"/>
              <a:gd name="connsiteX26" fmla="*/ 1548813 w 7484970"/>
              <a:gd name="connsiteY26" fmla="*/ 1133474 h 1133474"/>
              <a:gd name="connsiteX27" fmla="*/ 1197595 w 7484970"/>
              <a:gd name="connsiteY27" fmla="*/ 1133474 h 1133474"/>
              <a:gd name="connsiteX28" fmla="*/ 0 w 7484970"/>
              <a:gd name="connsiteY28" fmla="*/ 1133474 h 1133474"/>
              <a:gd name="connsiteX29" fmla="*/ 0 w 7484970"/>
              <a:gd name="connsiteY29" fmla="*/ 589406 h 1133474"/>
              <a:gd name="connsiteX30" fmla="*/ 0 w 748497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84970" h="1133474" fill="none" extrusionOk="0">
                <a:moveTo>
                  <a:pt x="0" y="0"/>
                </a:moveTo>
                <a:cubicBezTo>
                  <a:pt x="169740" y="-73849"/>
                  <a:pt x="344127" y="13818"/>
                  <a:pt x="650617" y="0"/>
                </a:cubicBezTo>
                <a:cubicBezTo>
                  <a:pt x="957107" y="-13818"/>
                  <a:pt x="1026428" y="72898"/>
                  <a:pt x="1376083" y="0"/>
                </a:cubicBezTo>
                <a:cubicBezTo>
                  <a:pt x="1725738" y="-72898"/>
                  <a:pt x="1683143" y="38635"/>
                  <a:pt x="1877000" y="0"/>
                </a:cubicBezTo>
                <a:cubicBezTo>
                  <a:pt x="2070857" y="-38635"/>
                  <a:pt x="2247161" y="58092"/>
                  <a:pt x="2452767" y="0"/>
                </a:cubicBezTo>
                <a:cubicBezTo>
                  <a:pt x="2658373" y="-58092"/>
                  <a:pt x="2881467" y="16255"/>
                  <a:pt x="3028534" y="0"/>
                </a:cubicBezTo>
                <a:cubicBezTo>
                  <a:pt x="3175601" y="-16255"/>
                  <a:pt x="3340755" y="24759"/>
                  <a:pt x="3529451" y="0"/>
                </a:cubicBezTo>
                <a:cubicBezTo>
                  <a:pt x="3718147" y="-24759"/>
                  <a:pt x="3880934" y="61366"/>
                  <a:pt x="4180068" y="0"/>
                </a:cubicBezTo>
                <a:cubicBezTo>
                  <a:pt x="4479202" y="-61366"/>
                  <a:pt x="4596237" y="21993"/>
                  <a:pt x="4905534" y="0"/>
                </a:cubicBezTo>
                <a:cubicBezTo>
                  <a:pt x="5214831" y="-21993"/>
                  <a:pt x="5339874" y="3117"/>
                  <a:pt x="5556151" y="0"/>
                </a:cubicBezTo>
                <a:cubicBezTo>
                  <a:pt x="5772428" y="-3117"/>
                  <a:pt x="5902124" y="68044"/>
                  <a:pt x="6131918" y="0"/>
                </a:cubicBezTo>
                <a:cubicBezTo>
                  <a:pt x="6361712" y="-68044"/>
                  <a:pt x="6478607" y="40455"/>
                  <a:pt x="6707685" y="0"/>
                </a:cubicBezTo>
                <a:cubicBezTo>
                  <a:pt x="6936763" y="-40455"/>
                  <a:pt x="7296527" y="50762"/>
                  <a:pt x="7484970" y="0"/>
                </a:cubicBezTo>
                <a:cubicBezTo>
                  <a:pt x="7505833" y="281805"/>
                  <a:pt x="7449977" y="337529"/>
                  <a:pt x="7484970" y="578072"/>
                </a:cubicBezTo>
                <a:cubicBezTo>
                  <a:pt x="7519963" y="818615"/>
                  <a:pt x="7450548" y="883698"/>
                  <a:pt x="7484970" y="1133474"/>
                </a:cubicBezTo>
                <a:cubicBezTo>
                  <a:pt x="7341832" y="1140376"/>
                  <a:pt x="7090085" y="1112065"/>
                  <a:pt x="6984053" y="1133474"/>
                </a:cubicBezTo>
                <a:cubicBezTo>
                  <a:pt x="6878021" y="1154883"/>
                  <a:pt x="6695266" y="1123814"/>
                  <a:pt x="6408286" y="1133474"/>
                </a:cubicBezTo>
                <a:cubicBezTo>
                  <a:pt x="6121306" y="1143134"/>
                  <a:pt x="6016869" y="1060686"/>
                  <a:pt x="5757669" y="1133474"/>
                </a:cubicBezTo>
                <a:cubicBezTo>
                  <a:pt x="5498469" y="1206262"/>
                  <a:pt x="5437428" y="1069945"/>
                  <a:pt x="5181902" y="1133474"/>
                </a:cubicBezTo>
                <a:cubicBezTo>
                  <a:pt x="4926376" y="1197003"/>
                  <a:pt x="4910512" y="1108013"/>
                  <a:pt x="4830684" y="1133474"/>
                </a:cubicBezTo>
                <a:cubicBezTo>
                  <a:pt x="4750856" y="1158935"/>
                  <a:pt x="4464779" y="1076103"/>
                  <a:pt x="4180068" y="1133474"/>
                </a:cubicBezTo>
                <a:cubicBezTo>
                  <a:pt x="3895357" y="1190845"/>
                  <a:pt x="3904569" y="1086697"/>
                  <a:pt x="3754000" y="1133474"/>
                </a:cubicBezTo>
                <a:cubicBezTo>
                  <a:pt x="3603431" y="1180251"/>
                  <a:pt x="3551573" y="1102542"/>
                  <a:pt x="3402783" y="1133474"/>
                </a:cubicBezTo>
                <a:cubicBezTo>
                  <a:pt x="3253993" y="1164406"/>
                  <a:pt x="3208577" y="1114750"/>
                  <a:pt x="3051565" y="1133474"/>
                </a:cubicBezTo>
                <a:cubicBezTo>
                  <a:pt x="2894553" y="1152198"/>
                  <a:pt x="2840965" y="1117323"/>
                  <a:pt x="2700347" y="1133474"/>
                </a:cubicBezTo>
                <a:cubicBezTo>
                  <a:pt x="2559729" y="1149625"/>
                  <a:pt x="2246284" y="1047126"/>
                  <a:pt x="1974881" y="1133474"/>
                </a:cubicBezTo>
                <a:cubicBezTo>
                  <a:pt x="1703478" y="1219822"/>
                  <a:pt x="1761375" y="1117129"/>
                  <a:pt x="1548813" y="1133474"/>
                </a:cubicBezTo>
                <a:cubicBezTo>
                  <a:pt x="1336251" y="1149819"/>
                  <a:pt x="1346973" y="1102069"/>
                  <a:pt x="1197595" y="1133474"/>
                </a:cubicBezTo>
                <a:cubicBezTo>
                  <a:pt x="1048217" y="1164879"/>
                  <a:pt x="258824" y="1012363"/>
                  <a:pt x="0" y="1133474"/>
                </a:cubicBezTo>
                <a:cubicBezTo>
                  <a:pt x="-17002" y="896440"/>
                  <a:pt x="4857" y="819480"/>
                  <a:pt x="0" y="589406"/>
                </a:cubicBezTo>
                <a:cubicBezTo>
                  <a:pt x="-4857" y="359332"/>
                  <a:pt x="9647" y="274180"/>
                  <a:pt x="0" y="0"/>
                </a:cubicBezTo>
                <a:close/>
              </a:path>
              <a:path w="7484970" h="1133474" stroke="0" extrusionOk="0">
                <a:moveTo>
                  <a:pt x="0" y="0"/>
                </a:moveTo>
                <a:cubicBezTo>
                  <a:pt x="82689" y="-13963"/>
                  <a:pt x="275185" y="939"/>
                  <a:pt x="351218" y="0"/>
                </a:cubicBezTo>
                <a:cubicBezTo>
                  <a:pt x="427251" y="-939"/>
                  <a:pt x="768182" y="68287"/>
                  <a:pt x="926985" y="0"/>
                </a:cubicBezTo>
                <a:cubicBezTo>
                  <a:pt x="1085788" y="-68287"/>
                  <a:pt x="1349220" y="61635"/>
                  <a:pt x="1652451" y="0"/>
                </a:cubicBezTo>
                <a:cubicBezTo>
                  <a:pt x="1955682" y="-61635"/>
                  <a:pt x="2005835" y="25310"/>
                  <a:pt x="2153368" y="0"/>
                </a:cubicBezTo>
                <a:cubicBezTo>
                  <a:pt x="2300901" y="-25310"/>
                  <a:pt x="2529134" y="49360"/>
                  <a:pt x="2654286" y="0"/>
                </a:cubicBezTo>
                <a:cubicBezTo>
                  <a:pt x="2779438" y="-49360"/>
                  <a:pt x="3037040" y="25366"/>
                  <a:pt x="3304902" y="0"/>
                </a:cubicBezTo>
                <a:cubicBezTo>
                  <a:pt x="3572764" y="-25366"/>
                  <a:pt x="3557011" y="37611"/>
                  <a:pt x="3656120" y="0"/>
                </a:cubicBezTo>
                <a:cubicBezTo>
                  <a:pt x="3755229" y="-37611"/>
                  <a:pt x="4073999" y="5745"/>
                  <a:pt x="4231887" y="0"/>
                </a:cubicBezTo>
                <a:cubicBezTo>
                  <a:pt x="4389775" y="-5745"/>
                  <a:pt x="4780793" y="63335"/>
                  <a:pt x="4957353" y="0"/>
                </a:cubicBezTo>
                <a:cubicBezTo>
                  <a:pt x="5133913" y="-63335"/>
                  <a:pt x="5301662" y="20874"/>
                  <a:pt x="5458270" y="0"/>
                </a:cubicBezTo>
                <a:cubicBezTo>
                  <a:pt x="5614878" y="-20874"/>
                  <a:pt x="5806593" y="52155"/>
                  <a:pt x="5959188" y="0"/>
                </a:cubicBezTo>
                <a:cubicBezTo>
                  <a:pt x="6111783" y="-52155"/>
                  <a:pt x="6283782" y="21617"/>
                  <a:pt x="6385255" y="0"/>
                </a:cubicBezTo>
                <a:cubicBezTo>
                  <a:pt x="6486728" y="-21617"/>
                  <a:pt x="6638559" y="41836"/>
                  <a:pt x="6811323" y="0"/>
                </a:cubicBezTo>
                <a:cubicBezTo>
                  <a:pt x="6984087" y="-41836"/>
                  <a:pt x="7259169" y="15081"/>
                  <a:pt x="7484970" y="0"/>
                </a:cubicBezTo>
                <a:cubicBezTo>
                  <a:pt x="7512759" y="108356"/>
                  <a:pt x="7468391" y="279727"/>
                  <a:pt x="7484970" y="532733"/>
                </a:cubicBezTo>
                <a:cubicBezTo>
                  <a:pt x="7501549" y="785739"/>
                  <a:pt x="7479452" y="862115"/>
                  <a:pt x="7484970" y="1133474"/>
                </a:cubicBezTo>
                <a:cubicBezTo>
                  <a:pt x="7390988" y="1136758"/>
                  <a:pt x="7268235" y="1108172"/>
                  <a:pt x="7133752" y="1133474"/>
                </a:cubicBezTo>
                <a:cubicBezTo>
                  <a:pt x="6999269" y="1158776"/>
                  <a:pt x="6600914" y="1067284"/>
                  <a:pt x="6408286" y="1133474"/>
                </a:cubicBezTo>
                <a:cubicBezTo>
                  <a:pt x="6215658" y="1199664"/>
                  <a:pt x="6218335" y="1113306"/>
                  <a:pt x="6057068" y="1133474"/>
                </a:cubicBezTo>
                <a:cubicBezTo>
                  <a:pt x="5895801" y="1153642"/>
                  <a:pt x="5672448" y="1100920"/>
                  <a:pt x="5556151" y="1133474"/>
                </a:cubicBezTo>
                <a:cubicBezTo>
                  <a:pt x="5439854" y="1166028"/>
                  <a:pt x="5105684" y="1117408"/>
                  <a:pt x="4905534" y="1133474"/>
                </a:cubicBezTo>
                <a:cubicBezTo>
                  <a:pt x="4705384" y="1149540"/>
                  <a:pt x="4449878" y="1090197"/>
                  <a:pt x="4254918" y="1133474"/>
                </a:cubicBezTo>
                <a:cubicBezTo>
                  <a:pt x="4059958" y="1176751"/>
                  <a:pt x="3973989" y="1106603"/>
                  <a:pt x="3903700" y="1133474"/>
                </a:cubicBezTo>
                <a:cubicBezTo>
                  <a:pt x="3833411" y="1160345"/>
                  <a:pt x="3461238" y="1058120"/>
                  <a:pt x="3178233" y="1133474"/>
                </a:cubicBezTo>
                <a:cubicBezTo>
                  <a:pt x="2895228" y="1208828"/>
                  <a:pt x="2709994" y="1084972"/>
                  <a:pt x="2452767" y="1133474"/>
                </a:cubicBezTo>
                <a:cubicBezTo>
                  <a:pt x="2195540" y="1181976"/>
                  <a:pt x="2236368" y="1099861"/>
                  <a:pt x="2101549" y="1133474"/>
                </a:cubicBezTo>
                <a:cubicBezTo>
                  <a:pt x="1966730" y="1167087"/>
                  <a:pt x="1834026" y="1083025"/>
                  <a:pt x="1675482" y="1133474"/>
                </a:cubicBezTo>
                <a:cubicBezTo>
                  <a:pt x="1516938" y="1183923"/>
                  <a:pt x="1357389" y="1064771"/>
                  <a:pt x="1099715" y="1133474"/>
                </a:cubicBezTo>
                <a:cubicBezTo>
                  <a:pt x="842041" y="1202177"/>
                  <a:pt x="549672" y="1061353"/>
                  <a:pt x="0" y="1133474"/>
                </a:cubicBezTo>
                <a:cubicBezTo>
                  <a:pt x="-8784" y="847143"/>
                  <a:pt x="10214" y="812889"/>
                  <a:pt x="0" y="555402"/>
                </a:cubicBezTo>
                <a:cubicBezTo>
                  <a:pt x="-10214" y="297915"/>
                  <a:pt x="24089" y="20778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sz="3600" b="1" dirty="0">
                <a:solidFill>
                  <a:srgbClr val="008341"/>
                </a:solidFill>
                <a:latin typeface="+mn-lt"/>
              </a:rPr>
              <a:t>Lesson 2: </a:t>
            </a:r>
            <a:br>
              <a:rPr lang="en-US" sz="3600" b="1" dirty="0">
                <a:solidFill>
                  <a:srgbClr val="008341"/>
                </a:solidFill>
                <a:latin typeface="+mn-lt"/>
              </a:rPr>
            </a:br>
            <a:r>
              <a:rPr lang="en-US" sz="3600" b="1" dirty="0">
                <a:solidFill>
                  <a:srgbClr val="008341"/>
                </a:solidFill>
                <a:latin typeface="+mn-lt"/>
              </a:rPr>
              <a:t>Tool 1: Manage Your Mood</a:t>
            </a:r>
            <a:endParaRPr lang="en-IE" sz="3600" b="1" dirty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130809" y="245802"/>
            <a:ext cx="547417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500"/>
              </a:spcBef>
              <a:buNone/>
            </a:pPr>
            <a:endParaRPr lang="en-GB" sz="2400" b="1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endParaRPr lang="en-GB" sz="2400" dirty="0">
              <a:solidFill>
                <a:srgbClr val="1A1C59"/>
              </a:solidFill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>
                <a:solidFill>
                  <a:srgbClr val="1A1C59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-79896" y="6519446"/>
            <a:ext cx="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03F5-E87B-FE24-7EF0-0071D5046D24}"/>
              </a:ext>
            </a:extLst>
          </p:cNvPr>
          <p:cNvSpPr txBox="1"/>
          <p:nvPr/>
        </p:nvSpPr>
        <p:spPr>
          <a:xfrm>
            <a:off x="1371601" y="1522705"/>
            <a:ext cx="7315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1A1C59"/>
                </a:solidFill>
              </a:rPr>
              <a:t> 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F4519-9A0C-C7EB-AA76-326465F7A7D9}"/>
              </a:ext>
            </a:extLst>
          </p:cNvPr>
          <p:cNvSpPr txBox="1"/>
          <p:nvPr/>
        </p:nvSpPr>
        <p:spPr>
          <a:xfrm>
            <a:off x="1190803" y="1302476"/>
            <a:ext cx="122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Watch</a:t>
            </a:r>
            <a:r>
              <a:rPr lang="en-US" sz="2400" b="1" i="1" dirty="0"/>
              <a:t>…</a:t>
            </a:r>
            <a:endParaRPr lang="LID4096" sz="2400" b="1" i="1" dirty="0"/>
          </a:p>
        </p:txBody>
      </p:sp>
      <p:pic>
        <p:nvPicPr>
          <p:cNvPr id="2" name="Online Media 1" title="Connect - Ditch The Monkey - SpunOut.ie">
            <a:hlinkClick r:id="" action="ppaction://media"/>
            <a:extLst>
              <a:ext uri="{FF2B5EF4-FFF2-40B4-BE49-F238E27FC236}">
                <a16:creationId xmlns:a16="http://schemas.microsoft.com/office/drawing/2014/main" id="{04AE6425-6715-8680-D0E9-F730F7FDB90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347807" y="1768603"/>
            <a:ext cx="5362786" cy="3029974"/>
          </a:xfrm>
          <a:prstGeom prst="rect">
            <a:avLst/>
          </a:prstGeom>
        </p:spPr>
      </p:pic>
      <p:pic>
        <p:nvPicPr>
          <p:cNvPr id="5" name="Picture 4" descr="A black and white video game&#10;&#10;Description automatically generated">
            <a:extLst>
              <a:ext uri="{FF2B5EF4-FFF2-40B4-BE49-F238E27FC236}">
                <a16:creationId xmlns:a16="http://schemas.microsoft.com/office/drawing/2014/main" id="{631BD26B-2CA7-30B6-7D0E-4369B6C2C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67" y="1764141"/>
            <a:ext cx="5873496" cy="4066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7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711EC0-E9D5-237C-2082-6C2F86F4FDD8}"/>
              </a:ext>
            </a:extLst>
          </p:cNvPr>
          <p:cNvSpPr txBox="1"/>
          <p:nvPr/>
        </p:nvSpPr>
        <p:spPr>
          <a:xfrm>
            <a:off x="1096392" y="2"/>
            <a:ext cx="7568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341"/>
                </a:solidFill>
              </a:rPr>
              <a:t>Lesson 2: </a:t>
            </a:r>
            <a:br>
              <a:rPr lang="en-US" sz="3600" b="1" dirty="0">
                <a:solidFill>
                  <a:srgbClr val="008341"/>
                </a:solidFill>
              </a:rPr>
            </a:br>
            <a:r>
              <a:rPr lang="en-US" sz="3600" b="1" dirty="0">
                <a:solidFill>
                  <a:srgbClr val="008341"/>
                </a:solidFill>
              </a:rPr>
              <a:t> Tool 1: Manage Your Mood</a:t>
            </a:r>
            <a:endParaRPr lang="LID4096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2308E-A159-0AAE-E1B1-A16786C2AE09}"/>
              </a:ext>
            </a:extLst>
          </p:cNvPr>
          <p:cNvSpPr txBox="1"/>
          <p:nvPr/>
        </p:nvSpPr>
        <p:spPr>
          <a:xfrm>
            <a:off x="1096392" y="1515842"/>
            <a:ext cx="436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Video Follow Up Discussion:</a:t>
            </a:r>
            <a:endParaRPr lang="LID4096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CDCD8-45FD-B6CB-55A9-82CC6E182430}"/>
              </a:ext>
            </a:extLst>
          </p:cNvPr>
          <p:cNvSpPr txBox="1"/>
          <p:nvPr/>
        </p:nvSpPr>
        <p:spPr>
          <a:xfrm>
            <a:off x="-40339" y="6519446"/>
            <a:ext cx="10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B1A0B-FAF6-4836-2060-374111030B09}"/>
              </a:ext>
            </a:extLst>
          </p:cNvPr>
          <p:cNvSpPr txBox="1"/>
          <p:nvPr/>
        </p:nvSpPr>
        <p:spPr>
          <a:xfrm>
            <a:off x="1255638" y="4552486"/>
            <a:ext cx="724971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Option for group-work/pair </a:t>
            </a:r>
            <a:r>
              <a:rPr lang="en-US" sz="2400" b="1">
                <a:solidFill>
                  <a:srgbClr val="002060"/>
                </a:solidFill>
              </a:rPr>
              <a:t>work:</a:t>
            </a:r>
            <a:endParaRPr lang="en-US" sz="2400" dirty="0"/>
          </a:p>
          <a:p>
            <a:pPr algn="ctr">
              <a:spcBef>
                <a:spcPts val="1800"/>
              </a:spcBef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What 5 tips would you give to a friend </a:t>
            </a:r>
          </a:p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who is struggling with a low mood?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black and white video game&#10;&#10;Description automatically generated">
            <a:extLst>
              <a:ext uri="{FF2B5EF4-FFF2-40B4-BE49-F238E27FC236}">
                <a16:creationId xmlns:a16="http://schemas.microsoft.com/office/drawing/2014/main" id="{01B4D6A1-60DA-C822-32AA-193CB76A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53" y="2074335"/>
            <a:ext cx="3439886" cy="23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22514</TotalTime>
  <Words>1182</Words>
  <Application>Microsoft Office PowerPoint</Application>
  <PresentationFormat>On-screen Show (4:3)</PresentationFormat>
  <Paragraphs>164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Mincho</vt:lpstr>
      <vt:lpstr>Arial</vt:lpstr>
      <vt:lpstr>Calibri</vt:lpstr>
      <vt:lpstr>Candara</vt:lpstr>
      <vt:lpstr>Times New Roman</vt:lpstr>
      <vt:lpstr>Office Theme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PowerPoint Presentation</vt:lpstr>
      <vt:lpstr>PowerPoint Presentation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PowerPoint Presentation</vt:lpstr>
      <vt:lpstr>Lesson 2:  Tool 1: Manage Your Mood</vt:lpstr>
      <vt:lpstr>Lesson 2:  Tool 1: Manage Your Mood</vt:lpstr>
      <vt:lpstr>Lesson 2:  Tool 1: Manage Your Mood</vt:lpstr>
      <vt:lpstr>Lesson 2:  Tool 1: Manage Your Mood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Heron</dc:creator>
  <cp:lastModifiedBy>Andrea Heron</cp:lastModifiedBy>
  <cp:revision>1191</cp:revision>
  <cp:lastPrinted>2023-01-19T13:26:59Z</cp:lastPrinted>
  <dcterms:created xsi:type="dcterms:W3CDTF">2019-11-05T12:41:00Z</dcterms:created>
  <dcterms:modified xsi:type="dcterms:W3CDTF">2024-04-10T10:21:36Z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ABE83ED7-28C9-4497-ABCE-DF36520D3D49</vt:lpwstr>
  </property>
  <property fmtid="{D5CDD505-2E9C-101B-9397-08002B2CF9AE}" pid="3" name="ArticulatePath">
    <vt:lpwstr>Wired for Well-Being PP slides Book A-11.02.20</vt:lpwstr>
  </property>
</Properties>
</file>