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879" r:id="rId2"/>
    <p:sldId id="880" r:id="rId3"/>
    <p:sldId id="881" r:id="rId4"/>
    <p:sldId id="882" r:id="rId5"/>
    <p:sldId id="883" r:id="rId6"/>
    <p:sldId id="884" r:id="rId7"/>
    <p:sldId id="885" r:id="rId8"/>
    <p:sldId id="886" r:id="rId9"/>
    <p:sldId id="887" r:id="rId10"/>
    <p:sldId id="888" r:id="rId11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A"/>
    <a:srgbClr val="CD0F0F"/>
    <a:srgbClr val="002B82"/>
    <a:srgbClr val="612A8A"/>
    <a:srgbClr val="008000"/>
    <a:srgbClr val="009900"/>
    <a:srgbClr val="E41420"/>
    <a:srgbClr val="003BB0"/>
    <a:srgbClr val="454955"/>
    <a:srgbClr val="EA6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4" autoAdjust="0"/>
    <p:restoredTop sz="74014" autoAdjust="0"/>
  </p:normalViewPr>
  <p:slideViewPr>
    <p:cSldViewPr>
      <p:cViewPr varScale="1">
        <p:scale>
          <a:sx n="66" d="100"/>
          <a:sy n="66" d="100"/>
        </p:scale>
        <p:origin x="15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938" cy="498056"/>
          </a:xfrm>
          <a:prstGeom prst="rect">
            <a:avLst/>
          </a:prstGeom>
        </p:spPr>
        <p:txBody>
          <a:bodyPr vert="horz" lIns="94805" tIns="47403" rIns="94805" bIns="47403" rtlCol="0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2"/>
            <a:ext cx="2889938" cy="498056"/>
          </a:xfrm>
          <a:prstGeom prst="rect">
            <a:avLst/>
          </a:prstGeom>
        </p:spPr>
        <p:txBody>
          <a:bodyPr vert="horz" lIns="94805" tIns="47403" rIns="94805" bIns="47403" rtlCol="0"/>
          <a:lstStyle>
            <a:lvl1pPr algn="r">
              <a:defRPr sz="1300"/>
            </a:lvl1pPr>
          </a:lstStyle>
          <a:p>
            <a:fld id="{97287B22-9856-46A4-9128-BDAEDFECC86D}" type="datetimeFigureOut">
              <a:rPr lang="en-IE" smtClean="0"/>
              <a:pPr/>
              <a:t>15/06/2022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889938" cy="498055"/>
          </a:xfrm>
          <a:prstGeom prst="rect">
            <a:avLst/>
          </a:prstGeom>
        </p:spPr>
        <p:txBody>
          <a:bodyPr vert="horz" lIns="94805" tIns="47403" rIns="94805" bIns="47403" rtlCol="0" anchor="b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428584"/>
            <a:ext cx="2889938" cy="498055"/>
          </a:xfrm>
          <a:prstGeom prst="rect">
            <a:avLst/>
          </a:prstGeom>
        </p:spPr>
        <p:txBody>
          <a:bodyPr vert="horz" lIns="94805" tIns="47403" rIns="94805" bIns="47403" rtlCol="0" anchor="b"/>
          <a:lstStyle>
            <a:lvl1pPr algn="r">
              <a:defRPr sz="1300"/>
            </a:lvl1pPr>
          </a:lstStyle>
          <a:p>
            <a:fld id="{F9E9D5AA-0F79-458D-AC34-36B7F66B297A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26978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938" cy="498056"/>
          </a:xfrm>
          <a:prstGeom prst="rect">
            <a:avLst/>
          </a:prstGeom>
        </p:spPr>
        <p:txBody>
          <a:bodyPr vert="horz" lIns="94805" tIns="47403" rIns="94805" bIns="47403" rtlCol="0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2"/>
            <a:ext cx="2889938" cy="498056"/>
          </a:xfrm>
          <a:prstGeom prst="rect">
            <a:avLst/>
          </a:prstGeom>
        </p:spPr>
        <p:txBody>
          <a:bodyPr vert="horz" lIns="94805" tIns="47403" rIns="94805" bIns="47403" rtlCol="0"/>
          <a:lstStyle>
            <a:lvl1pPr algn="r">
              <a:defRPr sz="1300"/>
            </a:lvl1pPr>
          </a:lstStyle>
          <a:p>
            <a:fld id="{BA288E9A-1C4A-45FD-8F78-80D6113C1221}" type="datetimeFigureOut">
              <a:rPr lang="en-IE" smtClean="0"/>
              <a:pPr/>
              <a:t>15/06/2022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05" tIns="47403" rIns="94805" bIns="47403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7"/>
            <a:ext cx="5335270" cy="3908614"/>
          </a:xfrm>
          <a:prstGeom prst="rect">
            <a:avLst/>
          </a:prstGeom>
        </p:spPr>
        <p:txBody>
          <a:bodyPr vert="horz" lIns="94805" tIns="47403" rIns="94805" bIns="474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8055"/>
          </a:xfrm>
          <a:prstGeom prst="rect">
            <a:avLst/>
          </a:prstGeom>
        </p:spPr>
        <p:txBody>
          <a:bodyPr vert="horz" lIns="94805" tIns="47403" rIns="94805" bIns="47403" rtlCol="0" anchor="b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4"/>
            <a:ext cx="2889938" cy="498055"/>
          </a:xfrm>
          <a:prstGeom prst="rect">
            <a:avLst/>
          </a:prstGeom>
        </p:spPr>
        <p:txBody>
          <a:bodyPr vert="horz" lIns="94805" tIns="47403" rIns="94805" bIns="47403" rtlCol="0" anchor="b"/>
          <a:lstStyle>
            <a:lvl1pPr algn="r">
              <a:defRPr sz="1300"/>
            </a:lvl1pPr>
          </a:lstStyle>
          <a:p>
            <a:fld id="{5B01B609-7C12-4157-B563-10226318685A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746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286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80877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75433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69080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www.otb.ie/wwb-worlds-largest-lesson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9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35766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10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71139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14">
            <a:extLst>
              <a:ext uri="{FF2B5EF4-FFF2-40B4-BE49-F238E27FC236}">
                <a16:creationId xmlns:a16="http://schemas.microsoft.com/office/drawing/2014/main" id="{A5F0596E-AFE5-45A9-B4C2-5435296A59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96337" y="6397856"/>
            <a:ext cx="153750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E" altLang="en-US" sz="1200" b="1" dirty="0">
                <a:solidFill>
                  <a:srgbClr val="002B82"/>
                </a:solidFill>
              </a:rPr>
              <a:t>www.otb.ie/WWB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74A949-5FE4-4008-880D-2A4CE3F548DE}"/>
              </a:ext>
            </a:extLst>
          </p:cNvPr>
          <p:cNvSpPr/>
          <p:nvPr userDrawn="1"/>
        </p:nvSpPr>
        <p:spPr>
          <a:xfrm>
            <a:off x="-5068" y="0"/>
            <a:ext cx="576064" cy="6858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03A851-FF7A-4D77-BB32-C376E1AB2C4A}"/>
              </a:ext>
            </a:extLst>
          </p:cNvPr>
          <p:cNvSpPr/>
          <p:nvPr userDrawn="1"/>
        </p:nvSpPr>
        <p:spPr>
          <a:xfrm>
            <a:off x="0" y="1119305"/>
            <a:ext cx="9144000" cy="897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F7CB65-2AF7-4118-A4CC-D7F3F30FDAD1}"/>
              </a:ext>
            </a:extLst>
          </p:cNvPr>
          <p:cNvSpPr/>
          <p:nvPr userDrawn="1"/>
        </p:nvSpPr>
        <p:spPr>
          <a:xfrm>
            <a:off x="-5068" y="6015849"/>
            <a:ext cx="9149067" cy="897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58E0314-9948-437C-8247-C893ABCD83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179410"/>
            <a:ext cx="1385317" cy="56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1EFCDE1-94AE-4A59-AD74-2D9B7479EB2F}"/>
              </a:ext>
            </a:extLst>
          </p:cNvPr>
          <p:cNvSpPr/>
          <p:nvPr userDrawn="1"/>
        </p:nvSpPr>
        <p:spPr>
          <a:xfrm>
            <a:off x="-5068" y="0"/>
            <a:ext cx="576064" cy="6858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ED2344-57F3-4D27-97AF-DFC05BE534C7}"/>
              </a:ext>
            </a:extLst>
          </p:cNvPr>
          <p:cNvSpPr/>
          <p:nvPr userDrawn="1"/>
        </p:nvSpPr>
        <p:spPr>
          <a:xfrm>
            <a:off x="0" y="1119305"/>
            <a:ext cx="9144000" cy="897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725642-26CC-447A-BD29-4139B7EA08E2}"/>
              </a:ext>
            </a:extLst>
          </p:cNvPr>
          <p:cNvSpPr/>
          <p:nvPr userDrawn="1"/>
        </p:nvSpPr>
        <p:spPr>
          <a:xfrm>
            <a:off x="-5068" y="6015849"/>
            <a:ext cx="9149067" cy="897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TextBox 14">
            <a:extLst>
              <a:ext uri="{FF2B5EF4-FFF2-40B4-BE49-F238E27FC236}">
                <a16:creationId xmlns:a16="http://schemas.microsoft.com/office/drawing/2014/main" id="{52A062AA-A604-41DB-8183-C3913AA461F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96337" y="6397856"/>
            <a:ext cx="153750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E" altLang="en-US" sz="1200" b="1" dirty="0">
                <a:solidFill>
                  <a:srgbClr val="002B82"/>
                </a:solidFill>
              </a:rPr>
              <a:t>www.otb.ie/WWB</a:t>
            </a:r>
          </a:p>
        </p:txBody>
      </p:sp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391BB376-200C-4D56-9FA7-2302A381BD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179410"/>
            <a:ext cx="1385317" cy="56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4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F781-D1CF-4C3C-8FAA-A70B1ED946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532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E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E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1CA26C-2658-4FEE-88B3-C4DA8B24EC73}" type="datetimeFigureOut">
              <a:rPr lang="en-IE"/>
              <a:pPr>
                <a:defRPr/>
              </a:pPr>
              <a:t>15/06/2022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5B1FF2-D517-4A7C-B012-2B6CC0CFAF6B}" type="slidenum">
              <a:rPr lang="en-IE" altLang="en-US"/>
              <a:pPr/>
              <a:t>‹#›</a:t>
            </a:fld>
            <a:endParaRPr lang="en-IE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178872222?app_id=122963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55576" y="188640"/>
            <a:ext cx="7772400" cy="1080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339A"/>
                </a:solidFill>
              </a:rPr>
              <a:t>Empowering Beliefs</a:t>
            </a:r>
            <a:endParaRPr lang="en-GB" b="1" dirty="0">
              <a:solidFill>
                <a:srgbClr val="00339A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7380" y="3762906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>
                <a:latin typeface="+mn-lt"/>
              </a:rPr>
              <a:t>Lesson 8</a:t>
            </a:r>
          </a:p>
          <a:p>
            <a:pPr algn="ctr"/>
            <a:r>
              <a:rPr lang="en-GB" sz="3600">
                <a:latin typeface="+mn-lt"/>
              </a:rPr>
              <a:t>Belief </a:t>
            </a:r>
            <a:r>
              <a:rPr lang="en-GB" sz="3600" dirty="0">
                <a:latin typeface="+mn-lt"/>
              </a:rPr>
              <a:t>7: </a:t>
            </a:r>
          </a:p>
          <a:p>
            <a:pPr algn="ctr"/>
            <a:r>
              <a:rPr lang="en-GB" sz="3600" dirty="0">
                <a:latin typeface="+mn-lt"/>
              </a:rPr>
              <a:t>I Can Make a Difference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E6DE19-3D5F-48A4-A231-457863159477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82</a:t>
            </a:r>
          </a:p>
        </p:txBody>
      </p:sp>
      <p:pic>
        <p:nvPicPr>
          <p:cNvPr id="7" name="Picture 6" descr="Diagram, logo, company name&#10;&#10;Description automatically generated">
            <a:extLst>
              <a:ext uri="{FF2B5EF4-FFF2-40B4-BE49-F238E27FC236}">
                <a16:creationId xmlns:a16="http://schemas.microsoft.com/office/drawing/2014/main" id="{E96DD4BE-AE2A-633A-72E9-ABCF8C2FD0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600" y="1454644"/>
            <a:ext cx="2220520" cy="222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8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sz="4000" dirty="0">
                <a:solidFill>
                  <a:srgbClr val="003BB0"/>
                </a:solidFill>
              </a:rPr>
              <a:t>Pupil Book Time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B664D1-7580-4899-907F-8892A772E857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91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D5BC3D-6383-3AFD-57AD-B86F9D9EC5BC}"/>
              </a:ext>
            </a:extLst>
          </p:cNvPr>
          <p:cNvSpPr txBox="1">
            <a:spLocks/>
          </p:cNvSpPr>
          <p:nvPr/>
        </p:nvSpPr>
        <p:spPr bwMode="auto">
          <a:xfrm>
            <a:off x="899592" y="1579725"/>
            <a:ext cx="4753702" cy="3913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/>
              <a:t>Now it’s time to do some activities in our </a:t>
            </a:r>
            <a:r>
              <a:rPr lang="en-GB" sz="2800" b="1" i="1">
                <a:solidFill>
                  <a:srgbClr val="CD0F0F"/>
                </a:solidFill>
              </a:rPr>
              <a:t>Weaving </a:t>
            </a:r>
            <a:br>
              <a:rPr lang="en-GB" sz="2800" b="1" i="1">
                <a:solidFill>
                  <a:srgbClr val="CD0F0F"/>
                </a:solidFill>
              </a:rPr>
            </a:br>
            <a:r>
              <a:rPr lang="en-GB" sz="2800" b="1" i="1">
                <a:solidFill>
                  <a:srgbClr val="CD0F0F"/>
                </a:solidFill>
              </a:rPr>
              <a:t>Well-Being Pupil Books</a:t>
            </a:r>
            <a:r>
              <a:rPr lang="en-GB" sz="280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80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800"/>
              <a:t>We will also have a homework challenge to try this week to help us to </a:t>
            </a:r>
            <a:r>
              <a:rPr lang="en-GB" sz="2800" b="1" i="1">
                <a:solidFill>
                  <a:srgbClr val="CD0F0F"/>
                </a:solidFill>
              </a:rPr>
              <a:t>create</a:t>
            </a:r>
            <a:r>
              <a:rPr lang="en-GB" sz="2800"/>
              <a:t> our own </a:t>
            </a:r>
            <a:br>
              <a:rPr lang="en-GB" sz="2800"/>
            </a:br>
            <a:r>
              <a:rPr lang="en-GB" sz="2800" b="1" i="1">
                <a:solidFill>
                  <a:srgbClr val="CD0F0F"/>
                </a:solidFill>
              </a:rPr>
              <a:t>well-being</a:t>
            </a:r>
            <a:r>
              <a:rPr lang="en-GB" sz="2800"/>
              <a:t>.</a:t>
            </a:r>
            <a:endParaRPr lang="en-GB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78AA14-7887-AD45-65BC-2DCE2D0E8B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7" y="1746675"/>
            <a:ext cx="2530624" cy="3579609"/>
          </a:xfrm>
          <a:prstGeom prst="rect">
            <a:avLst/>
          </a:prstGeom>
          <a:ln w="127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904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iagram, logo, company name&#10;&#10;Description automatically generated">
            <a:extLst>
              <a:ext uri="{FF2B5EF4-FFF2-40B4-BE49-F238E27FC236}">
                <a16:creationId xmlns:a16="http://schemas.microsoft.com/office/drawing/2014/main" id="{67D1064C-AFA7-8168-D750-BD031F19FD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125" y="1663648"/>
            <a:ext cx="1888760" cy="188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How can we Make a Difference?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9024" y="1663648"/>
            <a:ext cx="7114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What do you think </a:t>
            </a:r>
            <a:r>
              <a:rPr lang="en-GB" sz="2400" dirty="0">
                <a:solidFill>
                  <a:srgbClr val="CD0F0F"/>
                </a:solidFill>
                <a:latin typeface="+mn-lt"/>
              </a:rPr>
              <a:t>‘making a difference’ </a:t>
            </a:r>
            <a:r>
              <a:rPr lang="en-GB" sz="2400" dirty="0">
                <a:latin typeface="+mn-lt"/>
              </a:rPr>
              <a:t>means?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024" y="2372473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Making a difference means doing things which </a:t>
            </a:r>
            <a:r>
              <a:rPr lang="en-GB" sz="2400" dirty="0">
                <a:solidFill>
                  <a:srgbClr val="CD0F0F"/>
                </a:solidFill>
                <a:latin typeface="+mn-lt"/>
              </a:rPr>
              <a:t>help</a:t>
            </a:r>
            <a:r>
              <a:rPr lang="en-GB" sz="2400" dirty="0">
                <a:latin typeface="+mn-lt"/>
              </a:rPr>
              <a:t> or </a:t>
            </a:r>
            <a:r>
              <a:rPr lang="en-GB" sz="2400" dirty="0">
                <a:solidFill>
                  <a:srgbClr val="CD0F0F"/>
                </a:solidFill>
                <a:latin typeface="+mn-lt"/>
              </a:rPr>
              <a:t>improve the lives of others</a:t>
            </a:r>
            <a:r>
              <a:rPr lang="en-GB" sz="2400" dirty="0">
                <a:latin typeface="+mn-lt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024" y="345063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Can you name any ways in which you make a difference in anyone else’s life?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9024" y="4528787"/>
            <a:ext cx="6983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All of our small actions everyday can add up to make the world a better place</a:t>
            </a:r>
            <a:r>
              <a:rPr lang="en-GB" sz="2400" dirty="0"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2491339-979E-48CF-B391-4D13AEF013B0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83</a:t>
            </a:r>
          </a:p>
        </p:txBody>
      </p:sp>
    </p:spTree>
    <p:extLst>
      <p:ext uri="{BB962C8B-B14F-4D97-AF65-F5344CB8AC3E}">
        <p14:creationId xmlns:p14="http://schemas.microsoft.com/office/powerpoint/2010/main" val="390605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4128" y="274638"/>
            <a:ext cx="8390360" cy="922114"/>
          </a:xfrm>
        </p:spPr>
        <p:txBody>
          <a:bodyPr/>
          <a:lstStyle/>
          <a:p>
            <a:r>
              <a:rPr lang="en-GB" dirty="0">
                <a:latin typeface="+mn-lt"/>
              </a:rPr>
              <a:t>Big and Small Ways…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4365104"/>
            <a:ext cx="726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+mn-lt"/>
              </a:rPr>
              <a:t>What do you think </a:t>
            </a:r>
            <a:r>
              <a:rPr lang="en-GB" sz="2800">
                <a:latin typeface="+mn-lt"/>
              </a:rPr>
              <a:t>this statement means</a:t>
            </a:r>
            <a:r>
              <a:rPr lang="en-GB" sz="2800" dirty="0">
                <a:latin typeface="+mn-lt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1" y="4995173"/>
            <a:ext cx="7262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+mn-lt"/>
              </a:rPr>
              <a:t>It means that we can begin to make a difference straight away, in lots of </a:t>
            </a:r>
            <a:r>
              <a:rPr lang="en-GB" sz="2800" dirty="0">
                <a:solidFill>
                  <a:srgbClr val="CD0F0F"/>
                </a:solidFill>
                <a:latin typeface="+mn-lt"/>
              </a:rPr>
              <a:t>small</a:t>
            </a:r>
            <a:r>
              <a:rPr lang="en-GB" sz="2800" dirty="0">
                <a:latin typeface="+mn-lt"/>
              </a:rPr>
              <a:t> ways.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00C7296-0EAD-44CC-A638-7EA8279794BE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84</a:t>
            </a:r>
          </a:p>
        </p:txBody>
      </p:sp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1F6E841C-C669-A36F-8E0F-A582FBF58C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238237"/>
            <a:ext cx="3456384" cy="31268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2693B4-BD1F-E44C-1F41-3703EA4FB555}"/>
              </a:ext>
            </a:extLst>
          </p:cNvPr>
          <p:cNvSpPr txBox="1"/>
          <p:nvPr/>
        </p:nvSpPr>
        <p:spPr>
          <a:xfrm>
            <a:off x="3275856" y="1783823"/>
            <a:ext cx="27236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>
                <a:solidFill>
                  <a:srgbClr val="002060"/>
                </a:solidFill>
                <a:latin typeface="Calisto MT" panose="02040603050505030304" pitchFamily="18" charset="0"/>
              </a:rPr>
              <a:t>“A series of small steps can often be greater than one enormous leap”</a:t>
            </a:r>
            <a:endParaRPr lang="en-IE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44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sz="4000" dirty="0"/>
              <a:t>Small Ways to Make a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58227" y="1399251"/>
            <a:ext cx="8003232" cy="1008112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Can you name some small ways you can make a difference and </a:t>
            </a:r>
            <a:r>
              <a:rPr lang="en-GB" sz="2800" dirty="0">
                <a:solidFill>
                  <a:srgbClr val="CD0F0F"/>
                </a:solidFill>
              </a:rPr>
              <a:t>improve other people’s lives everyday</a:t>
            </a:r>
            <a:r>
              <a:rPr lang="en-GB" sz="2800" dirty="0"/>
              <a:t>?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8227" y="2609862"/>
            <a:ext cx="1687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+mn-lt"/>
              </a:rPr>
              <a:t>You could: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36304" y="2636912"/>
            <a:ext cx="5677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339A"/>
                </a:solidFill>
                <a:latin typeface="Archivo Black" panose="020B0A03020202020B04" pitchFamily="34" charset="0"/>
              </a:rPr>
              <a:t>Show kindness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4680520" y="355839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5400" b="1">
                <a:solidFill>
                  <a:srgbClr val="CD0F0F"/>
                </a:solidFill>
                <a:latin typeface="Comic Sans MS" panose="030F0702030302020204" pitchFamily="66" charset="0"/>
              </a:rPr>
              <a:t>Help others</a:t>
            </a:r>
            <a:endParaRPr lang="en-IE" sz="5400" b="1" dirty="0">
              <a:solidFill>
                <a:srgbClr val="CD0F0F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0478" y="3283811"/>
            <a:ext cx="247189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b="1" i="1" dirty="0">
                <a:solidFill>
                  <a:srgbClr val="7030A0"/>
                </a:solidFill>
                <a:cs typeface="Calibri" panose="020F0502020204030204" pitchFamily="34" charset="0"/>
              </a:rPr>
              <a:t>listen</a:t>
            </a:r>
            <a:endParaRPr lang="en-IE" sz="8000" b="1" i="1" dirty="0"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6918" y="4639220"/>
            <a:ext cx="66511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give encouragement….</a:t>
            </a:r>
            <a:endParaRPr lang="en-IE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EFB7A-ABE6-4B62-BC7D-E30E9D569698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85</a:t>
            </a:r>
          </a:p>
        </p:txBody>
      </p:sp>
    </p:spTree>
    <p:extLst>
      <p:ext uri="{BB962C8B-B14F-4D97-AF65-F5344CB8AC3E}">
        <p14:creationId xmlns:p14="http://schemas.microsoft.com/office/powerpoint/2010/main" val="35589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248751"/>
            <a:ext cx="8229600" cy="922114"/>
          </a:xfrm>
        </p:spPr>
        <p:txBody>
          <a:bodyPr/>
          <a:lstStyle/>
          <a:p>
            <a:r>
              <a:rPr lang="en-GB" dirty="0"/>
              <a:t>How Does it Feel?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3344" y="1340768"/>
            <a:ext cx="73730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n-lt"/>
              </a:rPr>
              <a:t>Can you think of a time when you did  something small for someone which </a:t>
            </a:r>
            <a:r>
              <a:rPr lang="en-GB" sz="2800">
                <a:latin typeface="+mn-lt"/>
              </a:rPr>
              <a:t>made a </a:t>
            </a:r>
            <a:r>
              <a:rPr lang="en-GB" sz="2800" dirty="0">
                <a:latin typeface="+mn-lt"/>
              </a:rPr>
              <a:t>big difference to them?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3345" y="2780928"/>
            <a:ext cx="5554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+mn-lt"/>
              </a:rPr>
              <a:t>Think about how that made you feel.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0261" y="3409836"/>
            <a:ext cx="3710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+mn-lt"/>
              </a:rPr>
              <a:t>Maybe it made you feel: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0261" y="3984601"/>
            <a:ext cx="77699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CD0F0F"/>
                </a:solidFill>
                <a:latin typeface="Comic Sans MS" panose="030F0702030302020204" pitchFamily="66" charset="0"/>
              </a:rPr>
              <a:t>Proud of yourself, </a:t>
            </a:r>
            <a:br>
              <a:rPr lang="en-GB" sz="4000" b="1" dirty="0">
                <a:latin typeface="Comic Sans MS" panose="030F0702030302020204" pitchFamily="66" charset="0"/>
              </a:rPr>
            </a:br>
            <a:r>
              <a:rPr lang="en-GB" sz="4000" b="1" dirty="0">
                <a:solidFill>
                  <a:srgbClr val="00339A"/>
                </a:solidFill>
                <a:latin typeface="Comic Sans MS" panose="030F0702030302020204" pitchFamily="66" charset="0"/>
              </a:rPr>
              <a:t>helpful, </a:t>
            </a:r>
            <a:r>
              <a:rPr lang="en-GB" sz="4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kind, </a:t>
            </a:r>
            <a:r>
              <a:rPr lang="en-GB" sz="4000" b="1" dirty="0">
                <a:solidFill>
                  <a:srgbClr val="612A8A"/>
                </a:solidFill>
                <a:latin typeface="Comic Sans MS" panose="030F0702030302020204" pitchFamily="66" charset="0"/>
              </a:rPr>
              <a:t>strong, </a:t>
            </a:r>
            <a:r>
              <a:rPr lang="en-GB" sz="4000" b="1" dirty="0">
                <a:solidFill>
                  <a:srgbClr val="008000"/>
                </a:solidFill>
                <a:latin typeface="Comic Sans MS" panose="030F0702030302020204" pitchFamily="66" charset="0"/>
              </a:rPr>
              <a:t>important…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DDE83AF-0755-4698-95C5-5C8DB797C542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86</a:t>
            </a:r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F044A1AE-9BA8-A464-A04D-C914B65F6F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057792"/>
            <a:ext cx="2379318" cy="277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5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0FF62120-B539-B684-146F-07C4F1243D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330" y="1484784"/>
            <a:ext cx="5362558" cy="43725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4128" y="274638"/>
            <a:ext cx="8462368" cy="922114"/>
          </a:xfrm>
        </p:spPr>
        <p:txBody>
          <a:bodyPr/>
          <a:lstStyle/>
          <a:p>
            <a:r>
              <a:rPr lang="en-GB" sz="4000" dirty="0"/>
              <a:t>Reaching Out to Make a Difference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9592" y="1916832"/>
            <a:ext cx="4973724" cy="361050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GB" sz="2800" dirty="0"/>
              <a:t>We can reach out beyond our immediate circle of friends and family to make a difference too.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2800" dirty="0"/>
              <a:t>Can you think of how we </a:t>
            </a:r>
            <a:br>
              <a:rPr lang="en-GB" sz="2800" dirty="0"/>
            </a:br>
            <a:r>
              <a:rPr lang="en-GB" sz="2800" dirty="0"/>
              <a:t>can do this?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96E8FE4-0335-418F-91F9-4C10A918456B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87</a:t>
            </a:r>
          </a:p>
        </p:txBody>
      </p:sp>
    </p:spTree>
    <p:extLst>
      <p:ext uri="{BB962C8B-B14F-4D97-AF65-F5344CB8AC3E}">
        <p14:creationId xmlns:p14="http://schemas.microsoft.com/office/powerpoint/2010/main" val="57730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4128" y="274638"/>
            <a:ext cx="8390360" cy="922114"/>
          </a:xfrm>
        </p:spPr>
        <p:txBody>
          <a:bodyPr/>
          <a:lstStyle/>
          <a:p>
            <a:r>
              <a:rPr lang="en-GB" dirty="0"/>
              <a:t>What can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1628800"/>
            <a:ext cx="5040560" cy="3384376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/>
              <a:t>We can reach out in lots of ways to make the world a better place.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2600" dirty="0"/>
              <a:t>We can: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GB" sz="2600" dirty="0">
                <a:solidFill>
                  <a:srgbClr val="CD0F0F"/>
                </a:solidFill>
              </a:rPr>
              <a:t>Recycle our clothes and toys.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GB" sz="2600" dirty="0">
                <a:solidFill>
                  <a:srgbClr val="00339A"/>
                </a:solidFill>
              </a:rPr>
              <a:t>Give to our favourite charities</a:t>
            </a:r>
            <a:r>
              <a:rPr lang="en-GB" sz="2600" dirty="0">
                <a:solidFill>
                  <a:srgbClr val="003BB0"/>
                </a:solidFill>
              </a:rPr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GB" sz="2600" dirty="0">
                <a:solidFill>
                  <a:srgbClr val="CD0F0F"/>
                </a:solidFill>
              </a:rPr>
              <a:t>Fundraise for causes which we feel are important.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51F4670-021E-4D15-A715-39828F5E3198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88</a:t>
            </a: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319F1E52-0BE4-A04A-490A-0A5E2948F4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424">
            <a:off x="5657861" y="1848655"/>
            <a:ext cx="3256228" cy="33843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2203F7-4933-6526-EF81-CFCED1112094}"/>
              </a:ext>
            </a:extLst>
          </p:cNvPr>
          <p:cNvSpPr txBox="1"/>
          <p:nvPr/>
        </p:nvSpPr>
        <p:spPr>
          <a:xfrm rot="504424">
            <a:off x="5824162" y="2560357"/>
            <a:ext cx="2736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b="1" i="1">
                <a:solidFill>
                  <a:schemeClr val="tx1"/>
                </a:solidFill>
                <a:latin typeface="Comic Sans MS" panose="030F0702030302020204" pitchFamily="66" charset="0"/>
              </a:rPr>
              <a:t>We get more out of giving than we get out of getting</a:t>
            </a:r>
            <a:endParaRPr lang="en-IE" sz="3200"/>
          </a:p>
        </p:txBody>
      </p:sp>
    </p:spTree>
    <p:extLst>
      <p:ext uri="{BB962C8B-B14F-4D97-AF65-F5344CB8AC3E}">
        <p14:creationId xmlns:p14="http://schemas.microsoft.com/office/powerpoint/2010/main" val="272488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, logo, company name&#10;&#10;Description automatically generated">
            <a:extLst>
              <a:ext uri="{FF2B5EF4-FFF2-40B4-BE49-F238E27FC236}">
                <a16:creationId xmlns:a16="http://schemas.microsoft.com/office/drawing/2014/main" id="{31EBF311-8447-620A-113A-C1CBC0D92F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125" y="1663648"/>
            <a:ext cx="1888760" cy="188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I Can Make a Difference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817240" y="1628800"/>
            <a:ext cx="5698976" cy="3796012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GB" sz="2600" dirty="0"/>
              <a:t>Now it is time for you to </a:t>
            </a:r>
            <a:r>
              <a:rPr lang="en-GB" sz="2600" dirty="0">
                <a:solidFill>
                  <a:srgbClr val="CD0F0F"/>
                </a:solidFill>
              </a:rPr>
              <a:t>try out </a:t>
            </a:r>
            <a:r>
              <a:rPr lang="en-GB" sz="2600" dirty="0"/>
              <a:t>this belief for a week.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sz="2600" dirty="0"/>
              <a:t>Think about all the things you can do everyday, big or small, to make the world a better place.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sz="2600" dirty="0"/>
              <a:t>Try to do many of these things everyday and see how you make a difference!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62D5341-1806-4B9E-9A08-BBC6880E2CE1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89</a:t>
            </a:r>
          </a:p>
        </p:txBody>
      </p:sp>
    </p:spTree>
    <p:extLst>
      <p:ext uri="{BB962C8B-B14F-4D97-AF65-F5344CB8AC3E}">
        <p14:creationId xmlns:p14="http://schemas.microsoft.com/office/powerpoint/2010/main" val="131158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4129" y="279302"/>
            <a:ext cx="8229600" cy="922114"/>
          </a:xfrm>
        </p:spPr>
        <p:txBody>
          <a:bodyPr/>
          <a:lstStyle/>
          <a:p>
            <a:r>
              <a:rPr lang="en-GB" dirty="0"/>
              <a:t>Have a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4129" y="1343877"/>
            <a:ext cx="8568952" cy="792088"/>
          </a:xfrm>
        </p:spPr>
        <p:txBody>
          <a:bodyPr/>
          <a:lstStyle/>
          <a:p>
            <a:pPr marL="0" indent="0" algn="ctr">
              <a:buNone/>
            </a:pPr>
            <a:r>
              <a:rPr lang="en-GB" sz="2300" dirty="0"/>
              <a:t>This animation shows examples of how children around the world are making a difference and helping to achieve the Global Goals. </a:t>
            </a:r>
            <a:r>
              <a:rPr lang="en-GB" sz="2400" dirty="0"/>
              <a:t>(4:53)</a:t>
            </a:r>
          </a:p>
          <a:p>
            <a:pPr marL="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2989FC-E566-4451-9463-C405A0264A56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90</a:t>
            </a:r>
          </a:p>
        </p:txBody>
      </p:sp>
      <p:pic>
        <p:nvPicPr>
          <p:cNvPr id="4" name="Online Media 3" title="World's Largest Lesson  Part 2 - 2016">
            <a:hlinkClick r:id="" action="ppaction://media"/>
            <a:extLst>
              <a:ext uri="{FF2B5EF4-FFF2-40B4-BE49-F238E27FC236}">
                <a16:creationId xmlns:a16="http://schemas.microsoft.com/office/drawing/2014/main" id="{8DE95232-47D2-4E5D-97B2-7797590E147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19672" y="2278426"/>
            <a:ext cx="6269934" cy="352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6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82659</TotalTime>
  <Words>463</Words>
  <Application>Microsoft Office PowerPoint</Application>
  <PresentationFormat>On-screen Show (4:3)</PresentationFormat>
  <Paragraphs>62</Paragraphs>
  <Slides>10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Archivo Black</vt:lpstr>
      <vt:lpstr>Arial</vt:lpstr>
      <vt:lpstr>Arial Black</vt:lpstr>
      <vt:lpstr>Calibri</vt:lpstr>
      <vt:lpstr>Calisto MT</vt:lpstr>
      <vt:lpstr>Comic Sans MS</vt:lpstr>
      <vt:lpstr>Wingdings</vt:lpstr>
      <vt:lpstr>Office Theme</vt:lpstr>
      <vt:lpstr>Empowering Beliefs</vt:lpstr>
      <vt:lpstr>How can we Make a Difference?</vt:lpstr>
      <vt:lpstr>Big and Small Ways…</vt:lpstr>
      <vt:lpstr>Small Ways to Make a Difference</vt:lpstr>
      <vt:lpstr>How Does it Feel?</vt:lpstr>
      <vt:lpstr>Reaching Out to Make a Difference </vt:lpstr>
      <vt:lpstr>What can we do?</vt:lpstr>
      <vt:lpstr>I Can Make a Difference</vt:lpstr>
      <vt:lpstr>Have a look</vt:lpstr>
      <vt:lpstr>Pupil Book Time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</dc:creator>
  <cp:lastModifiedBy>Andrea Heron</cp:lastModifiedBy>
  <cp:revision>1113</cp:revision>
  <cp:lastPrinted>2017-02-22T16:34:49Z</cp:lastPrinted>
  <dcterms:created xsi:type="dcterms:W3CDTF">2016-04-29T14:41:23Z</dcterms:created>
  <dcterms:modified xsi:type="dcterms:W3CDTF">2022-06-15T10:22:46Z</dcterms:modified>
</cp:coreProperties>
</file>