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79" r:id="rId2"/>
    <p:sldId id="880" r:id="rId3"/>
    <p:sldId id="881" r:id="rId4"/>
    <p:sldId id="882" r:id="rId5"/>
    <p:sldId id="883" r:id="rId6"/>
    <p:sldId id="884" r:id="rId7"/>
    <p:sldId id="885" r:id="rId8"/>
    <p:sldId id="886" r:id="rId9"/>
    <p:sldId id="887" r:id="rId10"/>
    <p:sldId id="888" r:id="rId11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tt, Marc" initials="CM" lastIdx="19" clrIdx="0">
    <p:extLst>
      <p:ext uri="{19B8F6BF-5375-455C-9EA6-DF929625EA0E}">
        <p15:presenceInfo xmlns:p15="http://schemas.microsoft.com/office/powerpoint/2012/main" userId="S::marc.charlett@pearson.com::20990d60-35a3-4785-b627-8cb5e6e43f54" providerId="AD"/>
      </p:ext>
    </p:extLst>
  </p:cmAuthor>
  <p:cmAuthor id="2" name="Conor Holmes" initials="CH" lastIdx="1" clrIdx="1">
    <p:extLst>
      <p:ext uri="{19B8F6BF-5375-455C-9EA6-DF929625EA0E}">
        <p15:presenceInfo xmlns:p15="http://schemas.microsoft.com/office/powerpoint/2012/main" userId="1feb2eb5f10b51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58"/>
    <a:srgbClr val="225C6C"/>
    <a:srgbClr val="002D86"/>
    <a:srgbClr val="E20613"/>
    <a:srgbClr val="007D8E"/>
    <a:srgbClr val="D40075"/>
    <a:srgbClr val="3A7645"/>
    <a:srgbClr val="C94B17"/>
    <a:srgbClr val="E8CCF8"/>
    <a:srgbClr val="E8C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6" autoAdjust="0"/>
    <p:restoredTop sz="74006" autoAdjust="0"/>
  </p:normalViewPr>
  <p:slideViewPr>
    <p:cSldViewPr>
      <p:cViewPr varScale="1">
        <p:scale>
          <a:sx n="73" d="100"/>
          <a:sy n="73" d="100"/>
        </p:scale>
        <p:origin x="11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r">
              <a:defRPr sz="1300"/>
            </a:lvl1pPr>
          </a:lstStyle>
          <a:p>
            <a:fld id="{97287B22-9856-46A4-9128-BDAEDFECC86D}" type="datetimeFigureOut">
              <a:rPr lang="en-IE" smtClean="0"/>
              <a:pPr/>
              <a:t>10/12/2021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r">
              <a:defRPr sz="1300"/>
            </a:lvl1pPr>
          </a:lstStyle>
          <a:p>
            <a:fld id="{F9E9D5AA-0F79-458D-AC34-36B7F66B297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6978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2"/>
            <a:ext cx="2889938" cy="498056"/>
          </a:xfrm>
          <a:prstGeom prst="rect">
            <a:avLst/>
          </a:prstGeom>
        </p:spPr>
        <p:txBody>
          <a:bodyPr vert="horz" lIns="94805" tIns="47403" rIns="94805" bIns="47403" rtlCol="0"/>
          <a:lstStyle>
            <a:lvl1pPr algn="r">
              <a:defRPr sz="1300"/>
            </a:lvl1pPr>
          </a:lstStyle>
          <a:p>
            <a:fld id="{BA288E9A-1C4A-45FD-8F78-80D6113C1221}" type="datetimeFigureOut">
              <a:rPr lang="en-IE" smtClean="0"/>
              <a:pPr/>
              <a:t>10/12/2021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05" tIns="47403" rIns="94805" bIns="47403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7"/>
            <a:ext cx="5335270" cy="3908614"/>
          </a:xfrm>
          <a:prstGeom prst="rect">
            <a:avLst/>
          </a:prstGeom>
        </p:spPr>
        <p:txBody>
          <a:bodyPr vert="horz" lIns="94805" tIns="47403" rIns="94805" bIns="474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8055"/>
          </a:xfrm>
          <a:prstGeom prst="rect">
            <a:avLst/>
          </a:prstGeom>
        </p:spPr>
        <p:txBody>
          <a:bodyPr vert="horz" lIns="94805" tIns="47403" rIns="94805" bIns="47403" rtlCol="0" anchor="b"/>
          <a:lstStyle>
            <a:lvl1pPr algn="r">
              <a:defRPr sz="1300"/>
            </a:lvl1pPr>
          </a:lstStyle>
          <a:p>
            <a:fld id="{5B01B609-7C12-4157-B563-10226318685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746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86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087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3008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908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www.otb.ie/wwb-worlds-largest-lesson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5766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113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69CAE7-A1A2-4706-B8C2-E0ABCA80CC54}"/>
              </a:ext>
            </a:extLst>
          </p:cNvPr>
          <p:cNvSpPr/>
          <p:nvPr userDrawn="1"/>
        </p:nvSpPr>
        <p:spPr>
          <a:xfrm>
            <a:off x="-5068" y="5439"/>
            <a:ext cx="576064" cy="6858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1C6515-78C7-45BA-9547-59C13814AA5C}"/>
              </a:ext>
            </a:extLst>
          </p:cNvPr>
          <p:cNvSpPr/>
          <p:nvPr userDrawn="1"/>
        </p:nvSpPr>
        <p:spPr>
          <a:xfrm>
            <a:off x="0" y="1124744"/>
            <a:ext cx="9144000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390DE0-5CAE-4B18-B085-4595F78D87F1}"/>
              </a:ext>
            </a:extLst>
          </p:cNvPr>
          <p:cNvSpPr/>
          <p:nvPr userDrawn="1"/>
        </p:nvSpPr>
        <p:spPr>
          <a:xfrm>
            <a:off x="-5068" y="6021288"/>
            <a:ext cx="9149067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E9A0DD9-F134-4200-9357-A651CE6ED0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0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BCBDBC-7DCC-476B-82F1-E68ACDAA6917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F745D9-38D1-401D-8977-541732AA5C26}"/>
              </a:ext>
            </a:extLst>
          </p:cNvPr>
          <p:cNvSpPr/>
          <p:nvPr userDrawn="1"/>
        </p:nvSpPr>
        <p:spPr>
          <a:xfrm>
            <a:off x="-5068" y="1124744"/>
            <a:ext cx="9149067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A9A478-7AFC-49AC-B95C-DAB85064C238}"/>
              </a:ext>
            </a:extLst>
          </p:cNvPr>
          <p:cNvSpPr/>
          <p:nvPr userDrawn="1"/>
        </p:nvSpPr>
        <p:spPr>
          <a:xfrm>
            <a:off x="0" y="6003531"/>
            <a:ext cx="9133840" cy="897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D984FC05-94A6-45B7-808F-198CA5A1DF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0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F781-D1CF-4C3C-8FAA-A70B1ED946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532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CA26C-2658-4FEE-88B3-C4DA8B24EC73}" type="datetimeFigureOut">
              <a:rPr lang="en-IE"/>
              <a:pPr>
                <a:defRPr/>
              </a:pPr>
              <a:t>10/12/2021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5B1FF2-D517-4A7C-B012-2B6CC0CFAF6B}" type="slidenum">
              <a:rPr lang="en-IE" altLang="en-US"/>
              <a:pPr/>
              <a:t>‹#›</a:t>
            </a:fld>
            <a:endParaRPr lang="en-I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178872222?app_id=122963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188640"/>
            <a:ext cx="7772400" cy="1080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3BB0"/>
                </a:solidFill>
              </a:rPr>
              <a:t>Empowering Beliefs</a:t>
            </a:r>
            <a:endParaRPr lang="en-GB" b="1" dirty="0">
              <a:solidFill>
                <a:srgbClr val="003BB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7380" y="3762906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+mn-lt"/>
              </a:rPr>
              <a:t>Lesson 8</a:t>
            </a:r>
          </a:p>
          <a:p>
            <a:pPr algn="ctr"/>
            <a:r>
              <a:rPr lang="en-GB" sz="3600" dirty="0">
                <a:latin typeface="+mn-lt"/>
              </a:rPr>
              <a:t>Belief 7: </a:t>
            </a:r>
          </a:p>
          <a:p>
            <a:pPr algn="ctr"/>
            <a:r>
              <a:rPr lang="en-GB" sz="3600" dirty="0">
                <a:latin typeface="+mn-lt"/>
              </a:rPr>
              <a:t>I Can Make a Difference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E6DE19-3D5F-48A4-A231-457863159477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82</a:t>
            </a:r>
          </a:p>
        </p:txBody>
      </p:sp>
      <p:pic>
        <p:nvPicPr>
          <p:cNvPr id="7" name="Picture 6" descr="Diagram, logo, company name&#10;&#10;Description automatically generated">
            <a:extLst>
              <a:ext uri="{FF2B5EF4-FFF2-40B4-BE49-F238E27FC236}">
                <a16:creationId xmlns:a16="http://schemas.microsoft.com/office/drawing/2014/main" id="{090E373D-0784-4ED9-9248-D10F03E252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32" y="1412776"/>
            <a:ext cx="2078736" cy="207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89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dirty="0">
                <a:solidFill>
                  <a:srgbClr val="003BB0"/>
                </a:solidFill>
              </a:rPr>
              <a:t>Pupil Book Time</a:t>
            </a:r>
            <a:endParaRPr lang="en-GB" sz="4000" dirty="0">
              <a:solidFill>
                <a:srgbClr val="003BB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402132"/>
            <a:ext cx="4681694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Now it’s time to do some activities in our </a:t>
            </a:r>
            <a:r>
              <a:rPr lang="en-GB" sz="2800" b="1" i="1" dirty="0">
                <a:solidFill>
                  <a:srgbClr val="E20613"/>
                </a:solidFill>
              </a:rPr>
              <a:t>Weaving </a:t>
            </a:r>
            <a:br>
              <a:rPr lang="en-GB" sz="2800" b="1" i="1" dirty="0">
                <a:solidFill>
                  <a:srgbClr val="E20613"/>
                </a:solidFill>
              </a:rPr>
            </a:br>
            <a:r>
              <a:rPr lang="en-GB" sz="2800" b="1" i="1" dirty="0">
                <a:solidFill>
                  <a:srgbClr val="E20613"/>
                </a:solidFill>
              </a:rPr>
              <a:t>Well-Being Pupil Books.</a:t>
            </a:r>
            <a:endParaRPr lang="en-GB" sz="2800" dirty="0">
              <a:solidFill>
                <a:srgbClr val="E20613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We will also have a homework challenge to try this week to help us to </a:t>
            </a:r>
            <a:r>
              <a:rPr lang="en-GB" sz="2800" b="1" i="1" dirty="0">
                <a:solidFill>
                  <a:srgbClr val="E20613"/>
                </a:solidFill>
              </a:rPr>
              <a:t>create</a:t>
            </a:r>
            <a:r>
              <a:rPr lang="en-GB" sz="2800" dirty="0"/>
              <a:t> our own </a:t>
            </a:r>
            <a:r>
              <a:rPr lang="en-GB" sz="2800" b="1" i="1" dirty="0">
                <a:solidFill>
                  <a:srgbClr val="E20613"/>
                </a:solidFill>
              </a:rPr>
              <a:t>well-being.</a:t>
            </a:r>
            <a:endParaRPr lang="en-GB" sz="2800" dirty="0">
              <a:solidFill>
                <a:srgbClr val="E20613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B664D1-7580-4899-907F-8892A772E857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91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95E0C8-E856-4180-B875-D020BA1FAC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65052" y="1768297"/>
            <a:ext cx="2500804" cy="35374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904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, logo, company name&#10;&#10;Description automatically generated">
            <a:extLst>
              <a:ext uri="{FF2B5EF4-FFF2-40B4-BE49-F238E27FC236}">
                <a16:creationId xmlns:a16="http://schemas.microsoft.com/office/drawing/2014/main" id="{50B6137F-65EC-416D-B07B-896D673CF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680" y="1909990"/>
            <a:ext cx="2078736" cy="207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How can we Make a Difference?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024" y="1663648"/>
            <a:ext cx="711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What do you think ‘</a:t>
            </a:r>
            <a:r>
              <a:rPr lang="en-GB" sz="2400" dirty="0">
                <a:solidFill>
                  <a:srgbClr val="E20613"/>
                </a:solidFill>
                <a:latin typeface="+mn-lt"/>
              </a:rPr>
              <a:t>making a difference</a:t>
            </a:r>
            <a:r>
              <a:rPr lang="en-GB" sz="2400" dirty="0">
                <a:latin typeface="+mn-lt"/>
              </a:rPr>
              <a:t>’ means?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024" y="2372473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Making a difference means doing things which </a:t>
            </a:r>
            <a:r>
              <a:rPr lang="en-GB" sz="2400" dirty="0">
                <a:solidFill>
                  <a:srgbClr val="E20613"/>
                </a:solidFill>
                <a:latin typeface="+mn-lt"/>
              </a:rPr>
              <a:t>help</a:t>
            </a:r>
            <a:r>
              <a:rPr lang="en-GB" sz="2400" dirty="0">
                <a:latin typeface="+mn-lt"/>
              </a:rPr>
              <a:t> or </a:t>
            </a:r>
            <a:r>
              <a:rPr lang="en-GB" sz="2400" dirty="0">
                <a:solidFill>
                  <a:srgbClr val="E20613"/>
                </a:solidFill>
                <a:latin typeface="+mn-lt"/>
              </a:rPr>
              <a:t>improve the lives of others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024" y="345063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Can you name any ways in which you make a difference in anyone else’s life?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024" y="4528787"/>
            <a:ext cx="6983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All of our small actions everyday can add up to make the world a better place</a:t>
            </a:r>
            <a:r>
              <a:rPr lang="en-GB" sz="2400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491339-979E-48CF-B391-4D13AEF013B0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83</a:t>
            </a:r>
          </a:p>
        </p:txBody>
      </p:sp>
    </p:spTree>
    <p:extLst>
      <p:ext uri="{BB962C8B-B14F-4D97-AF65-F5344CB8AC3E}">
        <p14:creationId xmlns:p14="http://schemas.microsoft.com/office/powerpoint/2010/main" val="390605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8" y="274638"/>
            <a:ext cx="8390360" cy="922114"/>
          </a:xfrm>
        </p:spPr>
        <p:txBody>
          <a:bodyPr/>
          <a:lstStyle/>
          <a:p>
            <a:r>
              <a:rPr lang="en-GB" dirty="0">
                <a:latin typeface="+mn-lt"/>
              </a:rPr>
              <a:t>Big and Small Ways…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5" y="4365104"/>
            <a:ext cx="6685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What do you think this statement means?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4868254"/>
            <a:ext cx="6685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It means that we can begin to make a difference straight away, in lots of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small</a:t>
            </a:r>
            <a:r>
              <a:rPr lang="en-GB" sz="2400" dirty="0">
                <a:latin typeface="+mn-lt"/>
              </a:rPr>
              <a:t> ways.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00C7296-0EAD-44CC-A638-7EA8279794BE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84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74FF58-1514-4F11-B381-7CF005611F0D}"/>
              </a:ext>
            </a:extLst>
          </p:cNvPr>
          <p:cNvGrpSpPr/>
          <p:nvPr/>
        </p:nvGrpSpPr>
        <p:grpSpPr>
          <a:xfrm>
            <a:off x="2843808" y="1238237"/>
            <a:ext cx="3456384" cy="3126867"/>
            <a:chOff x="2843808" y="1238237"/>
            <a:chExt cx="3456384" cy="3126867"/>
          </a:xfrm>
        </p:grpSpPr>
        <p:pic>
          <p:nvPicPr>
            <p:cNvPr id="8" name="Picture 7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F8DFD390-02A8-4D59-A7C9-13DB8BEF5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1238237"/>
              <a:ext cx="3456384" cy="312686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DC7AF45-17B4-4AB0-B586-635FF625BD36}"/>
                </a:ext>
              </a:extLst>
            </p:cNvPr>
            <p:cNvSpPr txBox="1"/>
            <p:nvPr/>
          </p:nvSpPr>
          <p:spPr>
            <a:xfrm>
              <a:off x="3131840" y="1783823"/>
              <a:ext cx="272368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2800" b="1" dirty="0">
                  <a:solidFill>
                    <a:srgbClr val="002060"/>
                  </a:solidFill>
                  <a:latin typeface="Calisto MT" panose="02040603050505030304" pitchFamily="18" charset="0"/>
                </a:rPr>
                <a:t>“A series of small steps can often be greater than one enormous leap”</a:t>
              </a:r>
              <a:endParaRPr lang="en-IE" dirty="0">
                <a:solidFill>
                  <a:srgbClr val="002060"/>
                </a:solidFill>
                <a:latin typeface="Calisto MT" panose="020406030505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44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dirty="0"/>
              <a:t>Small Ways to Make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36104" y="1700808"/>
            <a:ext cx="8003232" cy="100811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Can you name some small ways you can make a difference and </a:t>
            </a:r>
            <a:r>
              <a:rPr lang="en-GB" sz="2400" dirty="0">
                <a:solidFill>
                  <a:srgbClr val="E20613"/>
                </a:solidFill>
              </a:rPr>
              <a:t>improve other people’s lives everyday?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7266" y="2564904"/>
            <a:ext cx="147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+mn-lt"/>
              </a:rPr>
              <a:t>You could: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2EFB7A-ABE6-4B62-BC7D-E30E9D569698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D1F5DE-59E2-4CB5-8DA8-A52FDD5A4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3645" y="2929630"/>
            <a:ext cx="8035335" cy="286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B624149-ED27-4BFC-967F-4ECD484A2F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56792"/>
            <a:ext cx="2564091" cy="2982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248751"/>
            <a:ext cx="8229600" cy="922114"/>
          </a:xfrm>
        </p:spPr>
        <p:txBody>
          <a:bodyPr/>
          <a:lstStyle/>
          <a:p>
            <a:r>
              <a:rPr lang="en-GB" dirty="0"/>
              <a:t>How Does it Feel?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3345" y="155679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Can you think of a time when you did  something small for someone which made 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a big difference to them?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3345" y="2970976"/>
            <a:ext cx="4782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+mn-lt"/>
              </a:rPr>
              <a:t>Think about how that made you feel.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0261" y="3501008"/>
            <a:ext cx="3208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+mn-lt"/>
              </a:rPr>
              <a:t>Maybe it made you feel: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0261" y="3955815"/>
            <a:ext cx="7769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E20613"/>
                </a:solidFill>
                <a:latin typeface="Comic Sans MS" panose="030F0702030302020204" pitchFamily="66" charset="0"/>
              </a:rPr>
              <a:t>Proud of yourself, </a:t>
            </a:r>
            <a:br>
              <a:rPr lang="en-GB" sz="4000" b="1" dirty="0">
                <a:latin typeface="Comic Sans MS" panose="030F0702030302020204" pitchFamily="66" charset="0"/>
              </a:rPr>
            </a:br>
            <a:r>
              <a:rPr lang="en-GB" sz="4000" b="1" dirty="0">
                <a:solidFill>
                  <a:srgbClr val="003BB0"/>
                </a:solidFill>
                <a:latin typeface="Comic Sans MS" panose="030F0702030302020204" pitchFamily="66" charset="0"/>
              </a:rPr>
              <a:t>helpful,</a:t>
            </a:r>
            <a:r>
              <a:rPr lang="en-GB" sz="4000" b="1" dirty="0">
                <a:latin typeface="Comic Sans MS" panose="030F0702030302020204" pitchFamily="66" charset="0"/>
              </a:rPr>
              <a:t> </a:t>
            </a:r>
            <a:r>
              <a:rPr lang="en-GB" sz="4000" b="1" dirty="0">
                <a:solidFill>
                  <a:srgbClr val="004E58"/>
                </a:solidFill>
                <a:latin typeface="Comic Sans MS" panose="030F0702030302020204" pitchFamily="66" charset="0"/>
              </a:rPr>
              <a:t>kind</a:t>
            </a:r>
            <a:r>
              <a:rPr lang="en-GB" sz="4000" b="1" dirty="0">
                <a:solidFill>
                  <a:srgbClr val="007D8E"/>
                </a:solidFill>
                <a:latin typeface="Comic Sans MS" panose="030F0702030302020204" pitchFamily="66" charset="0"/>
              </a:rPr>
              <a:t>,</a:t>
            </a:r>
            <a:r>
              <a:rPr lang="en-GB" sz="40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 </a:t>
            </a:r>
            <a:r>
              <a:rPr lang="en-GB" sz="4000" b="1" dirty="0">
                <a:solidFill>
                  <a:srgbClr val="D40075"/>
                </a:solidFill>
                <a:latin typeface="Comic Sans MS" panose="030F0702030302020204" pitchFamily="66" charset="0"/>
              </a:rPr>
              <a:t>strong,</a:t>
            </a:r>
            <a:r>
              <a:rPr lang="en-GB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4000" b="1" dirty="0">
                <a:solidFill>
                  <a:srgbClr val="3A7645"/>
                </a:solidFill>
                <a:latin typeface="Comic Sans MS" panose="030F0702030302020204" pitchFamily="66" charset="0"/>
              </a:rPr>
              <a:t>important…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DDE83AF-0755-4698-95C5-5C8DB797C542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86</a:t>
            </a:r>
          </a:p>
        </p:txBody>
      </p:sp>
    </p:spTree>
    <p:extLst>
      <p:ext uri="{BB962C8B-B14F-4D97-AF65-F5344CB8AC3E}">
        <p14:creationId xmlns:p14="http://schemas.microsoft.com/office/powerpoint/2010/main" val="113245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342DB9F2-84AC-42DA-AB07-1541C7AF8B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30" y="1484784"/>
            <a:ext cx="5362558" cy="4372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8" y="274638"/>
            <a:ext cx="8462368" cy="922114"/>
          </a:xfrm>
        </p:spPr>
        <p:txBody>
          <a:bodyPr/>
          <a:lstStyle/>
          <a:p>
            <a:r>
              <a:rPr lang="en-GB" sz="4000" dirty="0"/>
              <a:t>Reaching Out to Make a Difference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1916832"/>
            <a:ext cx="4973724" cy="361050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GB" sz="2800" dirty="0"/>
              <a:t>We can reach out beyond our immediate circle of friends and family to make a difference too.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800" dirty="0"/>
              <a:t>Can you think of how we </a:t>
            </a:r>
            <a:br>
              <a:rPr lang="en-GB" sz="2800" dirty="0"/>
            </a:br>
            <a:r>
              <a:rPr lang="en-GB" sz="2800" dirty="0"/>
              <a:t>can do this?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6E8FE4-0335-418F-91F9-4C10A918456B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87</a:t>
            </a:r>
          </a:p>
        </p:txBody>
      </p:sp>
    </p:spTree>
    <p:extLst>
      <p:ext uri="{BB962C8B-B14F-4D97-AF65-F5344CB8AC3E}">
        <p14:creationId xmlns:p14="http://schemas.microsoft.com/office/powerpoint/2010/main" val="57730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8" y="274638"/>
            <a:ext cx="8390360" cy="922114"/>
          </a:xfrm>
        </p:spPr>
        <p:txBody>
          <a:bodyPr/>
          <a:lstStyle/>
          <a:p>
            <a:r>
              <a:rPr lang="en-GB" dirty="0"/>
              <a:t>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28800"/>
            <a:ext cx="5040560" cy="3384376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We can reach out in lots of ways to make the world a better place.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600" dirty="0"/>
              <a:t>We can: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>
                <a:solidFill>
                  <a:srgbClr val="E20613"/>
                </a:solidFill>
              </a:rPr>
              <a:t>Recycle our clothes and toys</a:t>
            </a:r>
            <a:r>
              <a:rPr lang="en-GB" sz="2600" dirty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>
                <a:solidFill>
                  <a:srgbClr val="003BB0"/>
                </a:solidFill>
              </a:rPr>
              <a:t>Give to our favourite charities.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>
                <a:solidFill>
                  <a:srgbClr val="E20613"/>
                </a:solidFill>
              </a:rPr>
              <a:t>Fundraise for causes which we feel are important.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1F4670-021E-4D15-A715-39828F5E3198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88</a:t>
            </a:r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FCED9A6D-8686-4056-8402-688482B9F78F}"/>
              </a:ext>
            </a:extLst>
          </p:cNvPr>
          <p:cNvSpPr/>
          <p:nvPr/>
        </p:nvSpPr>
        <p:spPr>
          <a:xfrm rot="459035">
            <a:off x="5908473" y="2083314"/>
            <a:ext cx="2736304" cy="2952328"/>
          </a:xfrm>
          <a:prstGeom prst="foldedCorner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tx1"/>
                </a:solidFill>
              </a:rPr>
              <a:t>We get more out of giving that we get out of getting! </a:t>
            </a:r>
          </a:p>
        </p:txBody>
      </p:sp>
    </p:spTree>
    <p:extLst>
      <p:ext uri="{BB962C8B-B14F-4D97-AF65-F5344CB8AC3E}">
        <p14:creationId xmlns:p14="http://schemas.microsoft.com/office/powerpoint/2010/main" val="272488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I Can Make a Difference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817240" y="1628800"/>
            <a:ext cx="5698976" cy="3796012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Now it is time for you to </a:t>
            </a:r>
            <a:r>
              <a:rPr lang="en-GB" sz="2600" dirty="0">
                <a:solidFill>
                  <a:srgbClr val="FF0000"/>
                </a:solidFill>
              </a:rPr>
              <a:t>try out </a:t>
            </a:r>
            <a:r>
              <a:rPr lang="en-GB" sz="2600" dirty="0"/>
              <a:t>this belief for a week.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Think about all the things you can do everyday, big or small, to make the world a better place.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sz="2600" dirty="0"/>
              <a:t>Try to do many of these things everyday and see how you make a difference!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2D5341-1806-4B9E-9A08-BBC6880E2CE1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89</a:t>
            </a:r>
          </a:p>
        </p:txBody>
      </p:sp>
      <p:pic>
        <p:nvPicPr>
          <p:cNvPr id="7" name="Picture 6" descr="Diagram, logo, company name&#10;&#10;Description automatically generated">
            <a:extLst>
              <a:ext uri="{FF2B5EF4-FFF2-40B4-BE49-F238E27FC236}">
                <a16:creationId xmlns:a16="http://schemas.microsoft.com/office/drawing/2014/main" id="{38935847-CE05-4437-AB62-664AEE76E0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784" y="1700808"/>
            <a:ext cx="2078736" cy="207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1158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9" y="279302"/>
            <a:ext cx="8229600" cy="922114"/>
          </a:xfrm>
        </p:spPr>
        <p:txBody>
          <a:bodyPr/>
          <a:lstStyle/>
          <a:p>
            <a:r>
              <a:rPr lang="en-GB" dirty="0"/>
              <a:t>Have a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129" y="1343877"/>
            <a:ext cx="8568952" cy="792088"/>
          </a:xfrm>
        </p:spPr>
        <p:txBody>
          <a:bodyPr/>
          <a:lstStyle/>
          <a:p>
            <a:pPr marL="0" indent="0" algn="ctr">
              <a:buNone/>
            </a:pPr>
            <a:r>
              <a:rPr lang="en-GB" sz="2300" dirty="0"/>
              <a:t>This animation shows examples of how children around the world are making a difference and helping to achieve the Global Goals. </a:t>
            </a:r>
            <a:r>
              <a:rPr lang="en-GB" sz="2400" dirty="0"/>
              <a:t>(4:53)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2989FC-E566-4451-9463-C405A0264A56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90</a:t>
            </a:r>
          </a:p>
        </p:txBody>
      </p:sp>
      <p:pic>
        <p:nvPicPr>
          <p:cNvPr id="4" name="Online Media 3" title="World's Largest Lesson  Part 2 - 2016">
            <a:hlinkClick r:id="" action="ppaction://media"/>
            <a:extLst>
              <a:ext uri="{FF2B5EF4-FFF2-40B4-BE49-F238E27FC236}">
                <a16:creationId xmlns:a16="http://schemas.microsoft.com/office/drawing/2014/main" id="{8DE95232-47D2-4E5D-97B2-7797590E14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19672" y="2278426"/>
            <a:ext cx="6269934" cy="352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82677</TotalTime>
  <Words>456</Words>
  <Application>Microsoft Office PowerPoint</Application>
  <PresentationFormat>On-screen Show (4:3)</PresentationFormat>
  <Paragraphs>58</Paragraphs>
  <Slides>10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Calisto MT</vt:lpstr>
      <vt:lpstr>Comic Sans MS</vt:lpstr>
      <vt:lpstr>Wingdings</vt:lpstr>
      <vt:lpstr>Office Theme</vt:lpstr>
      <vt:lpstr>Empowering Beliefs</vt:lpstr>
      <vt:lpstr>How can we Make a Difference?</vt:lpstr>
      <vt:lpstr>Big and Small Ways…</vt:lpstr>
      <vt:lpstr>Small Ways to Make a Difference</vt:lpstr>
      <vt:lpstr>How Does it Feel?</vt:lpstr>
      <vt:lpstr>Reaching Out to Make a Difference </vt:lpstr>
      <vt:lpstr>What can we do?</vt:lpstr>
      <vt:lpstr>I Can Make a Difference</vt:lpstr>
      <vt:lpstr>Have a look</vt:lpstr>
      <vt:lpstr>Pupil Book Time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</dc:creator>
  <cp:lastModifiedBy>Andrea Heron</cp:lastModifiedBy>
  <cp:revision>1158</cp:revision>
  <cp:lastPrinted>2017-02-22T16:34:49Z</cp:lastPrinted>
  <dcterms:created xsi:type="dcterms:W3CDTF">2016-04-29T14:41:23Z</dcterms:created>
  <dcterms:modified xsi:type="dcterms:W3CDTF">2021-12-10T10:55:35Z</dcterms:modified>
</cp:coreProperties>
</file>