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99" r:id="rId2"/>
    <p:sldId id="429" r:id="rId3"/>
    <p:sldId id="430" r:id="rId4"/>
    <p:sldId id="431" r:id="rId5"/>
    <p:sldId id="432" r:id="rId6"/>
    <p:sldId id="479" r:id="rId7"/>
    <p:sldId id="507" r:id="rId8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rlett, Marc" initials="CM" lastIdx="6" clrIdx="0">
    <p:extLst>
      <p:ext uri="{19B8F6BF-5375-455C-9EA6-DF929625EA0E}">
        <p15:presenceInfo xmlns:p15="http://schemas.microsoft.com/office/powerpoint/2012/main" userId="S::marc.charlett@pearson.com::20990d60-35a3-4785-b627-8cb5e6e43f54" providerId="AD"/>
      </p:ext>
    </p:extLst>
  </p:cmAuthor>
  <p:cmAuthor id="2" name="Loveluck, Lucy" initials="LL" lastIdx="3" clrIdx="1">
    <p:extLst>
      <p:ext uri="{19B8F6BF-5375-455C-9EA6-DF929625EA0E}">
        <p15:presenceInfo xmlns:p15="http://schemas.microsoft.com/office/powerpoint/2012/main" userId="S-1-5-21-1085031214-2000478354-839522115-79840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0613"/>
    <a:srgbClr val="D40075"/>
    <a:srgbClr val="706F6F"/>
    <a:srgbClr val="D40011"/>
    <a:srgbClr val="7030A0"/>
    <a:srgbClr val="002570"/>
    <a:srgbClr val="D5EF81"/>
    <a:srgbClr val="00339A"/>
    <a:srgbClr val="003BB0"/>
    <a:srgbClr val="002B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24" autoAdjust="0"/>
    <p:restoredTop sz="88352" autoAdjust="0"/>
  </p:normalViewPr>
  <p:slideViewPr>
    <p:cSldViewPr>
      <p:cViewPr varScale="1">
        <p:scale>
          <a:sx n="88" d="100"/>
          <a:sy n="88" d="100"/>
        </p:scale>
        <p:origin x="49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39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4858" tIns="47429" rIns="94858" bIns="47429" rtlCol="0"/>
          <a:lstStyle>
            <a:lvl1pPr algn="l">
              <a:defRPr sz="13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0" cy="495029"/>
          </a:xfrm>
          <a:prstGeom prst="rect">
            <a:avLst/>
          </a:prstGeom>
        </p:spPr>
        <p:txBody>
          <a:bodyPr vert="horz" lIns="94858" tIns="47429" rIns="94858" bIns="47429" rtlCol="0"/>
          <a:lstStyle>
            <a:lvl1pPr algn="r">
              <a:defRPr sz="1300"/>
            </a:lvl1pPr>
          </a:lstStyle>
          <a:p>
            <a:fld id="{97287B22-9856-46A4-9128-BDAEDFECC86D}" type="datetimeFigureOut">
              <a:rPr lang="en-IE" smtClean="0"/>
              <a:pPr/>
              <a:t>10/12/2021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1286"/>
            <a:ext cx="2918830" cy="495028"/>
          </a:xfrm>
          <a:prstGeom prst="rect">
            <a:avLst/>
          </a:prstGeom>
        </p:spPr>
        <p:txBody>
          <a:bodyPr vert="horz" lIns="94858" tIns="47429" rIns="94858" bIns="47429" rtlCol="0" anchor="b"/>
          <a:lstStyle>
            <a:lvl1pPr algn="l">
              <a:defRPr sz="1300"/>
            </a:lvl1pPr>
          </a:lstStyle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5" y="9371286"/>
            <a:ext cx="2918830" cy="495028"/>
          </a:xfrm>
          <a:prstGeom prst="rect">
            <a:avLst/>
          </a:prstGeom>
        </p:spPr>
        <p:txBody>
          <a:bodyPr vert="horz" lIns="94858" tIns="47429" rIns="94858" bIns="47429" rtlCol="0" anchor="b"/>
          <a:lstStyle>
            <a:lvl1pPr algn="r">
              <a:defRPr sz="1300"/>
            </a:lvl1pPr>
          </a:lstStyle>
          <a:p>
            <a:fld id="{F9E9D5AA-0F79-458D-AC34-36B7F66B297A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26978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4858" tIns="47429" rIns="94858" bIns="47429" rtlCol="0"/>
          <a:lstStyle>
            <a:lvl1pPr algn="l">
              <a:defRPr sz="13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5029"/>
          </a:xfrm>
          <a:prstGeom prst="rect">
            <a:avLst/>
          </a:prstGeom>
        </p:spPr>
        <p:txBody>
          <a:bodyPr vert="horz" lIns="94858" tIns="47429" rIns="94858" bIns="47429" rtlCol="0"/>
          <a:lstStyle>
            <a:lvl1pPr algn="r">
              <a:defRPr sz="1300"/>
            </a:lvl1pPr>
          </a:lstStyle>
          <a:p>
            <a:fld id="{BA288E9A-1C4A-45FD-8F78-80D6113C1221}" type="datetimeFigureOut">
              <a:rPr lang="en-IE" smtClean="0"/>
              <a:pPr/>
              <a:t>10/12/2021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8" tIns="47429" rIns="94858" bIns="47429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4858" tIns="47429" rIns="94858" bIns="474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0" cy="495028"/>
          </a:xfrm>
          <a:prstGeom prst="rect">
            <a:avLst/>
          </a:prstGeom>
        </p:spPr>
        <p:txBody>
          <a:bodyPr vert="horz" lIns="94858" tIns="47429" rIns="94858" bIns="47429" rtlCol="0" anchor="b"/>
          <a:lstStyle>
            <a:lvl1pPr algn="l">
              <a:defRPr sz="13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0" cy="495028"/>
          </a:xfrm>
          <a:prstGeom prst="rect">
            <a:avLst/>
          </a:prstGeom>
        </p:spPr>
        <p:txBody>
          <a:bodyPr vert="horz" lIns="94858" tIns="47429" rIns="94858" bIns="47429" rtlCol="0" anchor="b"/>
          <a:lstStyle>
            <a:lvl1pPr algn="r">
              <a:defRPr sz="1300"/>
            </a:lvl1pPr>
          </a:lstStyle>
          <a:p>
            <a:fld id="{5B01B609-7C12-4157-B563-10226318685A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57468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1B609-7C12-4157-B563-10226318685A}" type="slidenum">
              <a:rPr lang="en-IE" smtClean="0"/>
              <a:pPr/>
              <a:t>2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43374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1B609-7C12-4157-B563-10226318685A}" type="slidenum">
              <a:rPr lang="en-IE" smtClean="0"/>
              <a:pPr/>
              <a:t>3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2956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1B609-7C12-4157-B563-10226318685A}" type="slidenum">
              <a:rPr lang="en-IE" smtClean="0"/>
              <a:pPr/>
              <a:t>4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71850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1B609-7C12-4157-B563-10226318685A}" type="slidenum">
              <a:rPr lang="en-IE" smtClean="0"/>
              <a:pPr/>
              <a:t>5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83188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1B609-7C12-4157-B563-10226318685A}" type="slidenum">
              <a:rPr lang="en-IE" smtClean="0"/>
              <a:pPr/>
              <a:t>6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35296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CA978596-8E8C-412C-9A99-CE87116AC5B2}"/>
              </a:ext>
            </a:extLst>
          </p:cNvPr>
          <p:cNvSpPr/>
          <p:nvPr userDrawn="1"/>
        </p:nvSpPr>
        <p:spPr>
          <a:xfrm>
            <a:off x="-5067" y="0"/>
            <a:ext cx="576064" cy="685800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32000">
                <a:srgbClr val="FF0000">
                  <a:shade val="67500"/>
                  <a:satMod val="115000"/>
                </a:srgbClr>
              </a:gs>
              <a:gs pos="98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DDF31EC-E4AF-4E8B-B675-153EAFA0ECC3}"/>
              </a:ext>
            </a:extLst>
          </p:cNvPr>
          <p:cNvSpPr/>
          <p:nvPr userDrawn="1"/>
        </p:nvSpPr>
        <p:spPr>
          <a:xfrm>
            <a:off x="10160" y="1124744"/>
            <a:ext cx="9133840" cy="8976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79191F7-CEBE-4023-9E07-A6410249F5E5}"/>
              </a:ext>
            </a:extLst>
          </p:cNvPr>
          <p:cNvSpPr/>
          <p:nvPr userDrawn="1"/>
        </p:nvSpPr>
        <p:spPr>
          <a:xfrm>
            <a:off x="0" y="6003531"/>
            <a:ext cx="9133840" cy="8976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C3D327CE-6B0F-47A8-82D0-6F245A75B5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6179410"/>
            <a:ext cx="1385316" cy="561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8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9E29E2AD-959C-41C4-909F-A91043EC3080}"/>
              </a:ext>
            </a:extLst>
          </p:cNvPr>
          <p:cNvSpPr/>
          <p:nvPr userDrawn="1"/>
        </p:nvSpPr>
        <p:spPr>
          <a:xfrm>
            <a:off x="-5067" y="0"/>
            <a:ext cx="576064" cy="685800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32000">
                <a:srgbClr val="FF0000">
                  <a:shade val="67500"/>
                  <a:satMod val="115000"/>
                </a:srgbClr>
              </a:gs>
              <a:gs pos="98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03AF40B-89B1-4E69-B90C-4460D4DD7854}"/>
              </a:ext>
            </a:extLst>
          </p:cNvPr>
          <p:cNvSpPr/>
          <p:nvPr userDrawn="1"/>
        </p:nvSpPr>
        <p:spPr>
          <a:xfrm>
            <a:off x="10160" y="1124744"/>
            <a:ext cx="9133840" cy="8976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F0907ED-60C3-4146-B1F5-5A9237B967D2}"/>
              </a:ext>
            </a:extLst>
          </p:cNvPr>
          <p:cNvSpPr/>
          <p:nvPr userDrawn="1"/>
        </p:nvSpPr>
        <p:spPr>
          <a:xfrm>
            <a:off x="0" y="6003531"/>
            <a:ext cx="9133840" cy="8976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pic>
        <p:nvPicPr>
          <p:cNvPr id="2" name="Picture 1" descr="Text&#10;&#10;Description automatically generated">
            <a:extLst>
              <a:ext uri="{FF2B5EF4-FFF2-40B4-BE49-F238E27FC236}">
                <a16:creationId xmlns:a16="http://schemas.microsoft.com/office/drawing/2014/main" id="{09D243B4-BD33-4C67-95AA-ECD0698B53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077" y="6179410"/>
            <a:ext cx="1385316" cy="561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249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IE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IE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1CA26C-2658-4FEE-88B3-C4DA8B24EC73}" type="datetimeFigureOut">
              <a:rPr lang="en-IE"/>
              <a:pPr>
                <a:defRPr/>
              </a:pPr>
              <a:t>10/12/2021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15B1FF2-D517-4A7C-B012-2B6CC0CFAF6B}" type="slidenum">
              <a:rPr lang="en-IE" altLang="en-US"/>
              <a:pPr/>
              <a:t>‹#›</a:t>
            </a:fld>
            <a:endParaRPr lang="en-IE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player.vimeo.com/video/166080724?app_id=122963" TargetMode="Externa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755576" y="188640"/>
            <a:ext cx="7772400" cy="1080120"/>
          </a:xfrm>
        </p:spPr>
        <p:txBody>
          <a:bodyPr>
            <a:normAutofit/>
          </a:bodyPr>
          <a:lstStyle/>
          <a:p>
            <a:r>
              <a:rPr lang="en-GB" dirty="0"/>
              <a:t>Positive Emotions</a:t>
            </a:r>
            <a:endParaRPr lang="en-GB" sz="36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760" y="1859339"/>
            <a:ext cx="88924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4400" dirty="0"/>
              <a:t>Lesson 7</a:t>
            </a:r>
          </a:p>
          <a:p>
            <a:pPr algn="ctr">
              <a:lnSpc>
                <a:spcPct val="150000"/>
              </a:lnSpc>
            </a:pPr>
            <a:r>
              <a:rPr lang="en-GB" sz="4400" dirty="0"/>
              <a:t>Ingredient 4 </a:t>
            </a:r>
          </a:p>
          <a:p>
            <a:pPr algn="ctr">
              <a:lnSpc>
                <a:spcPct val="150000"/>
              </a:lnSpc>
            </a:pPr>
            <a:r>
              <a:rPr lang="en-GB" sz="4400" dirty="0"/>
              <a:t>Rainbow Moments</a:t>
            </a:r>
            <a:endParaRPr lang="en-IE" sz="44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087A6C2-8400-4A6D-9A92-5ED11785EE91}"/>
              </a:ext>
            </a:extLst>
          </p:cNvPr>
          <p:cNvSpPr txBox="1">
            <a:spLocks/>
          </p:cNvSpPr>
          <p:nvPr/>
        </p:nvSpPr>
        <p:spPr>
          <a:xfrm>
            <a:off x="0" y="354694"/>
            <a:ext cx="574129" cy="5571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1200" b="0" dirty="0">
                <a:solidFill>
                  <a:schemeClr val="bg1"/>
                </a:solidFill>
                <a:latin typeface="Arial Black" panose="020B0A04020102020204" pitchFamily="34" charset="0"/>
              </a:rPr>
              <a:t>Slide</a:t>
            </a:r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46</a:t>
            </a:r>
          </a:p>
        </p:txBody>
      </p:sp>
    </p:spTree>
    <p:extLst>
      <p:ext uri="{BB962C8B-B14F-4D97-AF65-F5344CB8AC3E}">
        <p14:creationId xmlns:p14="http://schemas.microsoft.com/office/powerpoint/2010/main" val="2903318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dirty="0"/>
              <a:t>Our Next Ingredient….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4888" y="1772816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Can you remember our first three ingredients?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4888" y="2852936"/>
            <a:ext cx="541094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Let’s talk about how you have been using them.</a:t>
            </a:r>
          </a:p>
          <a:p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It’s now time to learn about our next ingredient:</a:t>
            </a:r>
          </a:p>
          <a:p>
            <a:endParaRPr lang="en-GB" sz="1400" dirty="0">
              <a:latin typeface="AR HERMANN" panose="02000000000000000000"/>
            </a:endParaRPr>
          </a:p>
          <a:p>
            <a:r>
              <a:rPr lang="en-GB" sz="3200" b="1" i="1" dirty="0">
                <a:solidFill>
                  <a:srgbClr val="FF0000"/>
                </a:solidFill>
                <a:latin typeface="AR HERMANN" panose="02000000000000000000"/>
              </a:rPr>
              <a:t>              </a:t>
            </a:r>
            <a:r>
              <a:rPr lang="en-GB" sz="3200" b="1" i="1" dirty="0">
                <a:solidFill>
                  <a:srgbClr val="E20613"/>
                </a:solidFill>
              </a:rPr>
              <a:t>Rainbow Moments! 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357" y="2669987"/>
            <a:ext cx="2412107" cy="2412107"/>
          </a:xfr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DC128826-6C2E-41BA-A876-E260360C86F3}"/>
              </a:ext>
            </a:extLst>
          </p:cNvPr>
          <p:cNvSpPr txBox="1">
            <a:spLocks/>
          </p:cNvSpPr>
          <p:nvPr/>
        </p:nvSpPr>
        <p:spPr>
          <a:xfrm>
            <a:off x="0" y="354694"/>
            <a:ext cx="574129" cy="5571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1200" b="0" dirty="0">
                <a:solidFill>
                  <a:schemeClr val="bg1"/>
                </a:solidFill>
                <a:latin typeface="Arial Black" panose="020B0A04020102020204" pitchFamily="34" charset="0"/>
              </a:rPr>
              <a:t>Slide</a:t>
            </a:r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47</a:t>
            </a:r>
          </a:p>
        </p:txBody>
      </p:sp>
    </p:spTree>
    <p:extLst>
      <p:ext uri="{BB962C8B-B14F-4D97-AF65-F5344CB8AC3E}">
        <p14:creationId xmlns:p14="http://schemas.microsoft.com/office/powerpoint/2010/main" val="3847303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dirty="0"/>
              <a:t>What are Rainbow Moments?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3224" y="1532691"/>
            <a:ext cx="80032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>
                <a:solidFill>
                  <a:srgbClr val="E20613"/>
                </a:solidFill>
                <a:latin typeface="+mn-lt"/>
              </a:rPr>
              <a:t>Rainbow Moments</a:t>
            </a:r>
            <a:r>
              <a:rPr lang="en-GB" sz="2800" dirty="0">
                <a:solidFill>
                  <a:srgbClr val="E20613"/>
                </a:solidFill>
                <a:latin typeface="+mn-lt"/>
              </a:rPr>
              <a:t> </a:t>
            </a:r>
            <a:r>
              <a:rPr lang="en-GB" sz="2800" dirty="0">
                <a:latin typeface="+mn-lt"/>
              </a:rPr>
              <a:t>are all of those lovely little moments  during the day when things  go well for us. Can you think of any examples?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3224" y="3055600"/>
            <a:ext cx="764806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+mn-lt"/>
              </a:rPr>
              <a:t>You play a fun game at break, </a:t>
            </a:r>
            <a:r>
              <a:rPr lang="en-GB" sz="2800" dirty="0">
                <a:solidFill>
                  <a:srgbClr val="003BB0"/>
                </a:solidFill>
                <a:latin typeface="+mn-lt"/>
              </a:rPr>
              <a:t>you watch a great movie,</a:t>
            </a:r>
            <a:r>
              <a:rPr lang="en-GB" sz="2800" dirty="0">
                <a:latin typeface="+mn-lt"/>
              </a:rPr>
              <a:t> you spend time with your friend, </a:t>
            </a:r>
          </a:p>
          <a:p>
            <a:r>
              <a:rPr lang="en-GB" sz="2800" dirty="0">
                <a:solidFill>
                  <a:srgbClr val="003BB0"/>
                </a:solidFill>
                <a:latin typeface="+mn-lt"/>
              </a:rPr>
              <a:t>you notice something beautiful, </a:t>
            </a:r>
            <a:r>
              <a:rPr lang="en-GB" sz="2800" dirty="0">
                <a:latin typeface="+mn-lt"/>
              </a:rPr>
              <a:t>someone</a:t>
            </a:r>
          </a:p>
          <a:p>
            <a:r>
              <a:rPr lang="en-GB" sz="2800" dirty="0">
                <a:latin typeface="+mn-lt"/>
              </a:rPr>
              <a:t>is kind or helpful to you, </a:t>
            </a:r>
            <a:r>
              <a:rPr lang="en-GB" sz="2800" dirty="0">
                <a:solidFill>
                  <a:srgbClr val="003BB0"/>
                </a:solidFill>
                <a:latin typeface="+mn-lt"/>
              </a:rPr>
              <a:t>you feel proud </a:t>
            </a:r>
          </a:p>
          <a:p>
            <a:r>
              <a:rPr lang="en-GB" sz="2800" dirty="0">
                <a:solidFill>
                  <a:srgbClr val="003BB0"/>
                </a:solidFill>
                <a:latin typeface="+mn-lt"/>
              </a:rPr>
              <a:t>of yourself for finishing something </a:t>
            </a:r>
          </a:p>
          <a:p>
            <a:r>
              <a:rPr lang="en-GB" sz="2800" dirty="0">
                <a:solidFill>
                  <a:srgbClr val="003BB0"/>
                </a:solidFill>
                <a:latin typeface="+mn-lt"/>
              </a:rPr>
              <a:t>difficult... </a:t>
            </a:r>
            <a:endParaRPr lang="en-GB" sz="1600" dirty="0">
              <a:solidFill>
                <a:srgbClr val="003BB0"/>
              </a:solidFill>
              <a:latin typeface="+mn-lt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421" y="3753197"/>
            <a:ext cx="2052067" cy="2052067"/>
          </a:xfr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FDD4C4A3-075B-4033-AB48-C19E38BCB894}"/>
              </a:ext>
            </a:extLst>
          </p:cNvPr>
          <p:cNvSpPr txBox="1">
            <a:spLocks/>
          </p:cNvSpPr>
          <p:nvPr/>
        </p:nvSpPr>
        <p:spPr>
          <a:xfrm>
            <a:off x="0" y="354694"/>
            <a:ext cx="574129" cy="5571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1200" b="0" dirty="0">
                <a:solidFill>
                  <a:schemeClr val="bg1"/>
                </a:solidFill>
                <a:latin typeface="Arial Black" panose="020B0A04020102020204" pitchFamily="34" charset="0"/>
              </a:rPr>
              <a:t>Slide</a:t>
            </a:r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48</a:t>
            </a:r>
          </a:p>
        </p:txBody>
      </p:sp>
    </p:spTree>
    <p:extLst>
      <p:ext uri="{BB962C8B-B14F-4D97-AF65-F5344CB8AC3E}">
        <p14:creationId xmlns:p14="http://schemas.microsoft.com/office/powerpoint/2010/main" val="2522403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dirty="0"/>
              <a:t>Rainbow Moments….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3225" y="1596954"/>
            <a:ext cx="72054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latin typeface="+mn-lt"/>
              </a:rPr>
              <a:t>Even a bad day has </a:t>
            </a:r>
            <a:r>
              <a:rPr lang="en-GB" sz="3600" b="1" i="1" dirty="0">
                <a:solidFill>
                  <a:srgbClr val="E20613"/>
                </a:solidFill>
                <a:latin typeface="+mn-lt"/>
              </a:rPr>
              <a:t>Rainbow Moments!</a:t>
            </a:r>
            <a:endParaRPr lang="en-GB" sz="2000" b="1" dirty="0">
              <a:solidFill>
                <a:srgbClr val="E20613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5423" y="2301841"/>
            <a:ext cx="8103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The trick is to </a:t>
            </a:r>
            <a:r>
              <a:rPr lang="en-GB" sz="3600" b="1" dirty="0">
                <a:solidFill>
                  <a:srgbClr val="E20613"/>
                </a:solidFill>
              </a:rPr>
              <a:t>train your mind</a:t>
            </a:r>
            <a:r>
              <a:rPr lang="en-GB" sz="3200" b="1" dirty="0">
                <a:solidFill>
                  <a:srgbClr val="E20613"/>
                </a:solidFill>
              </a:rPr>
              <a:t> </a:t>
            </a:r>
            <a:r>
              <a:rPr lang="en-GB" sz="3200" dirty="0"/>
              <a:t>to notice them!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3225" y="3006728"/>
            <a:ext cx="676875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Our minds are already very good at noticing the bad things that happen, and thinking about them too much.</a:t>
            </a:r>
          </a:p>
          <a:p>
            <a:endParaRPr lang="en-GB" sz="2000" dirty="0"/>
          </a:p>
          <a:p>
            <a:r>
              <a:rPr lang="en-GB" sz="3200" dirty="0"/>
              <a:t>So let’s </a:t>
            </a:r>
            <a:r>
              <a:rPr lang="en-GB" sz="3200" b="1" dirty="0">
                <a:solidFill>
                  <a:srgbClr val="E20613"/>
                </a:solidFill>
              </a:rPr>
              <a:t>re-train</a:t>
            </a:r>
            <a:r>
              <a:rPr lang="en-GB" sz="3200" dirty="0"/>
              <a:t> it!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1466" y="3708353"/>
            <a:ext cx="1822449" cy="1822449"/>
          </a:xfr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35ACBBB7-8FE2-4BA0-980C-762A7C4CB935}"/>
              </a:ext>
            </a:extLst>
          </p:cNvPr>
          <p:cNvSpPr txBox="1">
            <a:spLocks/>
          </p:cNvSpPr>
          <p:nvPr/>
        </p:nvSpPr>
        <p:spPr>
          <a:xfrm>
            <a:off x="0" y="354694"/>
            <a:ext cx="574129" cy="5571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1200" b="0" dirty="0">
                <a:solidFill>
                  <a:schemeClr val="bg1"/>
                </a:solidFill>
                <a:latin typeface="Arial Black" panose="020B0A04020102020204" pitchFamily="34" charset="0"/>
              </a:rPr>
              <a:t>Slide</a:t>
            </a:r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49</a:t>
            </a:r>
          </a:p>
        </p:txBody>
      </p:sp>
    </p:spTree>
    <p:extLst>
      <p:ext uri="{BB962C8B-B14F-4D97-AF65-F5344CB8AC3E}">
        <p14:creationId xmlns:p14="http://schemas.microsoft.com/office/powerpoint/2010/main" val="794809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74129" y="274638"/>
            <a:ext cx="8569871" cy="922114"/>
          </a:xfrm>
        </p:spPr>
        <p:txBody>
          <a:bodyPr/>
          <a:lstStyle/>
          <a:p>
            <a:r>
              <a:rPr lang="en-GB" sz="4000" dirty="0"/>
              <a:t>Let’s Notice our </a:t>
            </a:r>
            <a:r>
              <a:rPr lang="en-GB" sz="4000" dirty="0">
                <a:solidFill>
                  <a:srgbClr val="E20613"/>
                </a:solidFill>
              </a:rPr>
              <a:t>Rainbow Moments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48281" y="1695645"/>
            <a:ext cx="44644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Your challenge this week is to re-train your mind so that it starts to notice your</a:t>
            </a:r>
          </a:p>
          <a:p>
            <a:r>
              <a:rPr lang="en-GB" sz="2800" b="1" i="1" dirty="0">
                <a:solidFill>
                  <a:srgbClr val="E20613"/>
                </a:solidFill>
              </a:rPr>
              <a:t>Rainbow Moments!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8281" y="3830877"/>
            <a:ext cx="511986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Let’s try to notice </a:t>
            </a:r>
            <a:r>
              <a:rPr lang="en-GB" sz="2800" dirty="0">
                <a:solidFill>
                  <a:srgbClr val="003BB0"/>
                </a:solidFill>
              </a:rPr>
              <a:t>three each day</a:t>
            </a:r>
          </a:p>
          <a:p>
            <a:r>
              <a:rPr lang="en-GB" sz="2800" dirty="0"/>
              <a:t>and write them down. Good Luck </a:t>
            </a:r>
          </a:p>
          <a:p>
            <a:r>
              <a:rPr lang="en-GB" sz="2800" dirty="0"/>
              <a:t>and enjoy your challenge!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1817507"/>
            <a:ext cx="2552490" cy="36015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D4566889-52C3-4D79-825E-0B4A181116BA}"/>
              </a:ext>
            </a:extLst>
          </p:cNvPr>
          <p:cNvSpPr txBox="1">
            <a:spLocks/>
          </p:cNvSpPr>
          <p:nvPr/>
        </p:nvSpPr>
        <p:spPr>
          <a:xfrm>
            <a:off x="0" y="354694"/>
            <a:ext cx="574129" cy="5571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1200" b="0" dirty="0">
                <a:solidFill>
                  <a:schemeClr val="bg1"/>
                </a:solidFill>
                <a:latin typeface="Arial Black" panose="020B0A04020102020204" pitchFamily="34" charset="0"/>
              </a:rPr>
              <a:t>Slide</a:t>
            </a:r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50</a:t>
            </a:r>
          </a:p>
        </p:txBody>
      </p:sp>
    </p:spTree>
    <p:extLst>
      <p:ext uri="{BB962C8B-B14F-4D97-AF65-F5344CB8AC3E}">
        <p14:creationId xmlns:p14="http://schemas.microsoft.com/office/powerpoint/2010/main" val="2962227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IE" dirty="0"/>
              <a:t>Have a look!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86408" y="1268760"/>
            <a:ext cx="8034064" cy="922114"/>
          </a:xfrm>
        </p:spPr>
        <p:txBody>
          <a:bodyPr/>
          <a:lstStyle/>
          <a:p>
            <a:pPr marL="0" indent="0" algn="ctr">
              <a:buNone/>
            </a:pPr>
            <a:r>
              <a:rPr lang="en-IE" sz="2800" dirty="0"/>
              <a:t>Let’s watch a video of children talking about their own </a:t>
            </a:r>
            <a:r>
              <a:rPr lang="en-IE" sz="2800" b="1" i="1" dirty="0">
                <a:solidFill>
                  <a:srgbClr val="E20613"/>
                </a:solidFill>
              </a:rPr>
              <a:t>Rainbow Moments </a:t>
            </a:r>
            <a:r>
              <a:rPr lang="en-IE" sz="2800" dirty="0"/>
              <a:t>and how they make them feel.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529F7F1-C6A7-4178-BB17-F3BEEAE0032C}"/>
              </a:ext>
            </a:extLst>
          </p:cNvPr>
          <p:cNvSpPr txBox="1">
            <a:spLocks/>
          </p:cNvSpPr>
          <p:nvPr/>
        </p:nvSpPr>
        <p:spPr>
          <a:xfrm>
            <a:off x="0" y="354694"/>
            <a:ext cx="574129" cy="5571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1200" b="0" dirty="0">
                <a:solidFill>
                  <a:schemeClr val="bg1"/>
                </a:solidFill>
                <a:latin typeface="Arial Black" panose="020B0A04020102020204" pitchFamily="34" charset="0"/>
              </a:rPr>
              <a:t>Slide</a:t>
            </a:r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51</a:t>
            </a:r>
          </a:p>
        </p:txBody>
      </p:sp>
      <p:pic>
        <p:nvPicPr>
          <p:cNvPr id="5" name="Online Media 4" title="WWB - Rainbow Moments">
            <a:hlinkClick r:id="" action="ppaction://media"/>
            <a:extLst>
              <a:ext uri="{FF2B5EF4-FFF2-40B4-BE49-F238E27FC236}">
                <a16:creationId xmlns:a16="http://schemas.microsoft.com/office/drawing/2014/main" id="{32E82D77-81FF-46BF-956C-3535467A966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907704" y="2280660"/>
            <a:ext cx="5936208" cy="3339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71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dirty="0"/>
              <a:t>Pupil Book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2394" y="1628800"/>
            <a:ext cx="4753702" cy="43924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/>
              <a:t>Now it’s time to do some activities in our </a:t>
            </a:r>
            <a:r>
              <a:rPr lang="en-GB" sz="2800" b="1" i="1" dirty="0">
                <a:solidFill>
                  <a:srgbClr val="E20613"/>
                </a:solidFill>
              </a:rPr>
              <a:t>Weaving </a:t>
            </a:r>
            <a:br>
              <a:rPr lang="en-GB" sz="2800" b="1" i="1" dirty="0">
                <a:solidFill>
                  <a:srgbClr val="E20613"/>
                </a:solidFill>
              </a:rPr>
            </a:br>
            <a:r>
              <a:rPr lang="en-GB" sz="2800" b="1" i="1" dirty="0">
                <a:solidFill>
                  <a:srgbClr val="E20613"/>
                </a:solidFill>
              </a:rPr>
              <a:t>Well-Being Pupil Books.</a:t>
            </a:r>
            <a:endParaRPr lang="en-GB" sz="2800" dirty="0">
              <a:solidFill>
                <a:srgbClr val="E20613"/>
              </a:solidFill>
            </a:endParaRP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We will also have a home-work challenge to try this week to help us to </a:t>
            </a:r>
            <a:r>
              <a:rPr lang="en-GB" sz="2800" b="1" i="1" dirty="0">
                <a:solidFill>
                  <a:srgbClr val="E20613"/>
                </a:solidFill>
              </a:rPr>
              <a:t>create</a:t>
            </a:r>
            <a:r>
              <a:rPr lang="en-GB" sz="2800" dirty="0"/>
              <a:t> our own </a:t>
            </a:r>
            <a:br>
              <a:rPr lang="en-GB" sz="2800" dirty="0"/>
            </a:br>
            <a:r>
              <a:rPr lang="en-GB" sz="2800" b="1" i="1" dirty="0">
                <a:solidFill>
                  <a:srgbClr val="E20613"/>
                </a:solidFill>
              </a:rPr>
              <a:t>well-being.</a:t>
            </a:r>
            <a:endParaRPr lang="en-GB" sz="2800" dirty="0">
              <a:solidFill>
                <a:srgbClr val="E20613"/>
              </a:solidFill>
            </a:endParaRPr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FC5069B-2497-4255-869E-AB76E826EA18}"/>
              </a:ext>
            </a:extLst>
          </p:cNvPr>
          <p:cNvSpPr txBox="1">
            <a:spLocks/>
          </p:cNvSpPr>
          <p:nvPr/>
        </p:nvSpPr>
        <p:spPr>
          <a:xfrm>
            <a:off x="0" y="354694"/>
            <a:ext cx="574129" cy="5571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1200" b="0" dirty="0">
                <a:solidFill>
                  <a:schemeClr val="bg1"/>
                </a:solidFill>
                <a:latin typeface="Arial Black" panose="020B0A04020102020204" pitchFamily="34" charset="0"/>
              </a:rPr>
              <a:t>Slide</a:t>
            </a:r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52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F3975DD-4508-4434-8405-D518B121B4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44601" y="1934132"/>
            <a:ext cx="2278560" cy="322305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80388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13032</TotalTime>
  <Words>291</Words>
  <Application>Microsoft Office PowerPoint</Application>
  <PresentationFormat>On-screen Show (4:3)</PresentationFormat>
  <Paragraphs>55</Paragraphs>
  <Slides>7</Slides>
  <Notes>5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 HERMANN</vt:lpstr>
      <vt:lpstr>Arial</vt:lpstr>
      <vt:lpstr>Arial Black</vt:lpstr>
      <vt:lpstr>Calibri</vt:lpstr>
      <vt:lpstr>Office Theme</vt:lpstr>
      <vt:lpstr>Positive Emotions</vt:lpstr>
      <vt:lpstr>Our Next Ingredient….</vt:lpstr>
      <vt:lpstr>What are Rainbow Moments?</vt:lpstr>
      <vt:lpstr>Rainbow Moments….</vt:lpstr>
      <vt:lpstr>Let’s Notice our Rainbow Moments</vt:lpstr>
      <vt:lpstr>Have a look!</vt:lpstr>
      <vt:lpstr>Pupil Book Time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Conor</dc:creator>
  <cp:lastModifiedBy>Andrea Heron</cp:lastModifiedBy>
  <cp:revision>322</cp:revision>
  <cp:lastPrinted>2016-06-21T09:45:48Z</cp:lastPrinted>
  <dcterms:created xsi:type="dcterms:W3CDTF">2016-04-29T14:41:23Z</dcterms:created>
  <dcterms:modified xsi:type="dcterms:W3CDTF">2021-12-10T10:32:33Z</dcterms:modified>
</cp:coreProperties>
</file>