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73" r:id="rId3"/>
    <p:sldId id="274" r:id="rId4"/>
    <p:sldId id="276" r:id="rId5"/>
    <p:sldId id="328" r:id="rId6"/>
    <p:sldId id="275" r:id="rId7"/>
    <p:sldId id="277" r:id="rId8"/>
    <p:sldId id="278" r:id="rId9"/>
    <p:sldId id="281" r:id="rId10"/>
    <p:sldId id="353"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B946"/>
    <a:srgbClr val="57B9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0376" autoAdjust="0"/>
  </p:normalViewPr>
  <p:slideViewPr>
    <p:cSldViewPr snapToGrid="0">
      <p:cViewPr varScale="1">
        <p:scale>
          <a:sx n="91" d="100"/>
          <a:sy n="91" d="100"/>
        </p:scale>
        <p:origin x="2220" y="96"/>
      </p:cViewPr>
      <p:guideLst/>
    </p:cSldViewPr>
  </p:slideViewPr>
  <p:notesTextViewPr>
    <p:cViewPr>
      <p:scale>
        <a:sx n="1" d="1"/>
        <a:sy n="1" d="1"/>
      </p:scale>
      <p:origin x="0" y="0"/>
    </p:cViewPr>
  </p:notesTextViewPr>
  <p:notesViewPr>
    <p:cSldViewPr snapToGrid="0">
      <p:cViewPr varScale="1">
        <p:scale>
          <a:sx n="69" d="100"/>
          <a:sy n="69" d="100"/>
        </p:scale>
        <p:origin x="326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63528-7FD5-4CD8-A98A-E930C22C8D4A}" type="datetimeFigureOut">
              <a:rPr lang="en-IE" smtClean="0"/>
              <a:t>23/02/2022</a:t>
            </a:fld>
            <a:endParaRPr lang="en-IE"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7DDD6-DE4B-453A-B98D-E65F0FCB5FD3}" type="slidenum">
              <a:rPr lang="en-IE" smtClean="0"/>
              <a:t>‹#›</a:t>
            </a:fld>
            <a:endParaRPr lang="en-IE" dirty="0"/>
          </a:p>
        </p:txBody>
      </p:sp>
    </p:spTree>
    <p:extLst>
      <p:ext uri="{BB962C8B-B14F-4D97-AF65-F5344CB8AC3E}">
        <p14:creationId xmlns:p14="http://schemas.microsoft.com/office/powerpoint/2010/main" val="2662023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Well-Being – Feeling good with Mo </a:t>
            </a:r>
            <a:r>
              <a:rPr lang="en-US"/>
              <a:t>and Ko!</a:t>
            </a:r>
            <a:endParaRPr lang="en-IE" dirty="0"/>
          </a:p>
        </p:txBody>
      </p:sp>
      <p:sp>
        <p:nvSpPr>
          <p:cNvPr id="4" name="Slide Number Placeholder 3"/>
          <p:cNvSpPr>
            <a:spLocks noGrp="1"/>
          </p:cNvSpPr>
          <p:nvPr>
            <p:ph type="sldNum" sz="quarter" idx="5"/>
          </p:nvPr>
        </p:nvSpPr>
        <p:spPr/>
        <p:txBody>
          <a:bodyPr/>
          <a:lstStyle/>
          <a:p>
            <a:fld id="{86E7DDD6-DE4B-453A-B98D-E65F0FCB5FD3}" type="slidenum">
              <a:rPr lang="en-IE" smtClean="0"/>
              <a:t>1</a:t>
            </a:fld>
            <a:endParaRPr lang="en-IE" dirty="0"/>
          </a:p>
        </p:txBody>
      </p:sp>
    </p:spTree>
    <p:extLst>
      <p:ext uri="{BB962C8B-B14F-4D97-AF65-F5344CB8AC3E}">
        <p14:creationId xmlns:p14="http://schemas.microsoft.com/office/powerpoint/2010/main" val="310592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Now it is time to say goodbye to Mo, Ko and Bo-Bo. We will remember everything they told us. Goodbye </a:t>
            </a:r>
            <a:r>
              <a:rPr lang="en-US"/>
              <a:t>and thank-you </a:t>
            </a:r>
            <a:r>
              <a:rPr lang="en-US" dirty="0"/>
              <a:t>Mo, Ko and Bo-Bo!</a:t>
            </a:r>
            <a:endParaRPr lang="en-IE" dirty="0"/>
          </a:p>
        </p:txBody>
      </p:sp>
      <p:sp>
        <p:nvSpPr>
          <p:cNvPr id="4" name="Slide Number Placeholder 3"/>
          <p:cNvSpPr>
            <a:spLocks noGrp="1"/>
          </p:cNvSpPr>
          <p:nvPr>
            <p:ph type="sldNum" sz="quarter" idx="5"/>
          </p:nvPr>
        </p:nvSpPr>
        <p:spPr/>
        <p:txBody>
          <a:bodyPr/>
          <a:lstStyle/>
          <a:p>
            <a:fld id="{86E7DDD6-DE4B-453A-B98D-E65F0FCB5FD3}" type="slidenum">
              <a:rPr lang="en-IE" smtClean="0"/>
              <a:t>10</a:t>
            </a:fld>
            <a:endParaRPr lang="en-IE" dirty="0"/>
          </a:p>
        </p:txBody>
      </p:sp>
    </p:spTree>
    <p:extLst>
      <p:ext uri="{BB962C8B-B14F-4D97-AF65-F5344CB8AC3E}">
        <p14:creationId xmlns:p14="http://schemas.microsoft.com/office/powerpoint/2010/main" val="3142727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Mo, Ko and Bo-Bo are back this week to help us to be our best selves and to feel happy, kind, strong, brave, loving and well. </a:t>
            </a:r>
            <a:br>
              <a:rPr lang="en-US" sz="1200" dirty="0">
                <a:effectLst/>
                <a:latin typeface="Times New Roman" panose="02020603050405020304" pitchFamily="18" charset="0"/>
                <a:ea typeface="Calibri" panose="020F0502020204030204" pitchFamily="34" charset="0"/>
                <a:cs typeface="Times New Roman" panose="02020603050405020304" pitchFamily="18" charset="0"/>
              </a:rPr>
            </a:b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How did you do in the challenge? Did you use your words to name your feelings? Did it help you to feel a little bit better</a:t>
            </a:r>
            <a:r>
              <a:rPr lang="en-US" sz="1200">
                <a:effectLst/>
                <a:latin typeface="Times New Roman" panose="02020603050405020304" pitchFamily="18"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This week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Mo and Ko want us to know lots of ways to express our feelings. What do you think that means? </a:t>
            </a:r>
            <a:endParaRPr lang="en-IE" dirty="0"/>
          </a:p>
          <a:p>
            <a:endParaRPr lang="en-IE" dirty="0"/>
          </a:p>
        </p:txBody>
      </p:sp>
      <p:sp>
        <p:nvSpPr>
          <p:cNvPr id="4" name="Slide Number Placeholder 3"/>
          <p:cNvSpPr>
            <a:spLocks noGrp="1"/>
          </p:cNvSpPr>
          <p:nvPr>
            <p:ph type="sldNum" sz="quarter" idx="5"/>
          </p:nvPr>
        </p:nvSpPr>
        <p:spPr/>
        <p:txBody>
          <a:bodyPr/>
          <a:lstStyle/>
          <a:p>
            <a:fld id="{86E7DDD6-DE4B-453A-B98D-E65F0FCB5FD3}" type="slidenum">
              <a:rPr lang="en-IE" smtClean="0"/>
              <a:t>2</a:t>
            </a:fld>
            <a:endParaRPr lang="en-IE" dirty="0"/>
          </a:p>
        </p:txBody>
      </p:sp>
    </p:spTree>
    <p:extLst>
      <p:ext uri="{BB962C8B-B14F-4D97-AF65-F5344CB8AC3E}">
        <p14:creationId xmlns:p14="http://schemas.microsoft.com/office/powerpoint/2010/main" val="1873483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When we express our feelings it means that we let them out and show them instead of keeping them inside ourselves. It feels good to express how we feel, especially with our big feelings. </a:t>
            </a:r>
            <a:br>
              <a:rPr lang="en-IE" dirty="0"/>
            </a:br>
            <a:r>
              <a:rPr lang="en-IE" dirty="0"/>
              <a:t>Ko expressed their worry when they lost Bo-Bo by crying and talking to Mo. Mo expressed their anger to Ko, when Ko wouldn’t share their treats, by using their words. </a:t>
            </a:r>
            <a:br>
              <a:rPr lang="en-IE" dirty="0"/>
            </a:br>
            <a:r>
              <a:rPr lang="en-IE" dirty="0"/>
              <a:t>When did you express </a:t>
            </a:r>
            <a:r>
              <a:rPr lang="en-IE"/>
              <a:t>your feelings? </a:t>
            </a:r>
            <a:r>
              <a:rPr lang="en-IE" dirty="0"/>
              <a:t>What did you do? How did it feel to express them?</a:t>
            </a:r>
          </a:p>
        </p:txBody>
      </p:sp>
      <p:sp>
        <p:nvSpPr>
          <p:cNvPr id="4" name="Slide Number Placeholder 3"/>
          <p:cNvSpPr>
            <a:spLocks noGrp="1"/>
          </p:cNvSpPr>
          <p:nvPr>
            <p:ph type="sldNum" sz="quarter" idx="5"/>
          </p:nvPr>
        </p:nvSpPr>
        <p:spPr/>
        <p:txBody>
          <a:bodyPr/>
          <a:lstStyle/>
          <a:p>
            <a:fld id="{86E7DDD6-DE4B-453A-B98D-E65F0FCB5FD3}" type="slidenum">
              <a:rPr lang="en-IE" smtClean="0"/>
              <a:t>3</a:t>
            </a:fld>
            <a:endParaRPr lang="en-IE" dirty="0"/>
          </a:p>
        </p:txBody>
      </p:sp>
    </p:spTree>
    <p:extLst>
      <p:ext uri="{BB962C8B-B14F-4D97-AF65-F5344CB8AC3E}">
        <p14:creationId xmlns:p14="http://schemas.microsoft.com/office/powerpoint/2010/main" val="313671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Can you name some helpful ways to express our feelings</a:t>
            </a:r>
            <a:r>
              <a:rPr lang="en-IE"/>
              <a:t>? You could – </a:t>
            </a:r>
            <a:r>
              <a:rPr lang="en-IE" dirty="0"/>
              <a:t>use your words, exercise, draw, listen </a:t>
            </a:r>
            <a:r>
              <a:rPr lang="en-IE"/>
              <a:t>to music or </a:t>
            </a:r>
            <a:r>
              <a:rPr lang="en-IE" dirty="0"/>
              <a:t>cry. </a:t>
            </a:r>
          </a:p>
          <a:p>
            <a:endParaRPr lang="en-IE" dirty="0"/>
          </a:p>
        </p:txBody>
      </p:sp>
      <p:sp>
        <p:nvSpPr>
          <p:cNvPr id="4" name="Slide Number Placeholder 3"/>
          <p:cNvSpPr>
            <a:spLocks noGrp="1"/>
          </p:cNvSpPr>
          <p:nvPr>
            <p:ph type="sldNum" sz="quarter" idx="5"/>
          </p:nvPr>
        </p:nvSpPr>
        <p:spPr/>
        <p:txBody>
          <a:bodyPr/>
          <a:lstStyle/>
          <a:p>
            <a:fld id="{86E7DDD6-DE4B-453A-B98D-E65F0FCB5FD3}" type="slidenum">
              <a:rPr lang="en-IE" smtClean="0"/>
              <a:t>4</a:t>
            </a:fld>
            <a:endParaRPr lang="en-IE" dirty="0"/>
          </a:p>
        </p:txBody>
      </p:sp>
    </p:spTree>
    <p:extLst>
      <p:ext uri="{BB962C8B-B14F-4D97-AF65-F5344CB8AC3E}">
        <p14:creationId xmlns:p14="http://schemas.microsoft.com/office/powerpoint/2010/main" val="3068436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IE" dirty="0"/>
              <a:t>When we use our words to name how we are feeling, especially if it is a big feeling, it can help us to ‘tame’ the feeling and then it will feel less wild and strong. </a:t>
            </a:r>
            <a:br>
              <a:rPr lang="en-IE" dirty="0"/>
            </a:br>
            <a:r>
              <a:rPr lang="en-IE" dirty="0"/>
              <a:t>So even if you say to yourself ‘I’m feeling worried’ it can help that feeling of worry to get a little smaller. </a:t>
            </a:r>
            <a:r>
              <a:rPr lang="en-IE" b="1" i="1" dirty="0"/>
              <a:t>Name it to tame it</a:t>
            </a:r>
            <a:r>
              <a:rPr lang="en-IE" dirty="0"/>
              <a:t>!</a:t>
            </a:r>
          </a:p>
        </p:txBody>
      </p:sp>
      <p:sp>
        <p:nvSpPr>
          <p:cNvPr id="4" name="Slide Number Placeholder 3"/>
          <p:cNvSpPr>
            <a:spLocks noGrp="1"/>
          </p:cNvSpPr>
          <p:nvPr>
            <p:ph type="sldNum" sz="quarter" idx="5"/>
          </p:nvPr>
        </p:nvSpPr>
        <p:spPr/>
        <p:txBody>
          <a:bodyPr/>
          <a:lstStyle/>
          <a:p>
            <a:fld id="{86E7DDD6-DE4B-453A-B98D-E65F0FCB5FD3}" type="slidenum">
              <a:rPr lang="en-IE" smtClean="0"/>
              <a:t>5</a:t>
            </a:fld>
            <a:endParaRPr lang="en-IE" dirty="0"/>
          </a:p>
        </p:txBody>
      </p:sp>
    </p:spTree>
    <p:extLst>
      <p:ext uri="{BB962C8B-B14F-4D97-AF65-F5344CB8AC3E}">
        <p14:creationId xmlns:p14="http://schemas.microsoft.com/office/powerpoint/2010/main" val="265240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dirty="0"/>
              <a:t>There are helpful and unhelpful ways to express our big feelings. It’s not helpful to hurt others or ourselves when we are expressing our feelings. </a:t>
            </a:r>
            <a:br>
              <a:rPr lang="en-IE" dirty="0"/>
            </a:br>
            <a:r>
              <a:rPr lang="en-IE" dirty="0"/>
              <a:t>Can you think of a time when you used an unhelpful way to express your emotions? </a:t>
            </a:r>
            <a:br>
              <a:rPr lang="en-IE" dirty="0"/>
            </a:br>
            <a:r>
              <a:rPr lang="en-IE" dirty="0"/>
              <a:t>Mo pushed Ko once because they were very angry. That was not helpful at all and Ko was very upset and angry too. </a:t>
            </a:r>
            <a:br>
              <a:rPr lang="en-IE" dirty="0"/>
            </a:br>
            <a:r>
              <a:rPr lang="en-IE" dirty="0"/>
              <a:t>They used their words and Mo </a:t>
            </a:r>
            <a:r>
              <a:rPr lang="en-IE"/>
              <a:t>said sorry </a:t>
            </a:r>
            <a:r>
              <a:rPr lang="en-IE" dirty="0"/>
              <a:t>and after a while, they both felt a bit better.</a:t>
            </a:r>
          </a:p>
        </p:txBody>
      </p:sp>
      <p:sp>
        <p:nvSpPr>
          <p:cNvPr id="4" name="Slide Number Placeholder 3"/>
          <p:cNvSpPr>
            <a:spLocks noGrp="1"/>
          </p:cNvSpPr>
          <p:nvPr>
            <p:ph type="sldNum" sz="quarter" idx="5"/>
          </p:nvPr>
        </p:nvSpPr>
        <p:spPr/>
        <p:txBody>
          <a:bodyPr/>
          <a:lstStyle/>
          <a:p>
            <a:fld id="{86E7DDD6-DE4B-453A-B98D-E65F0FCB5FD3}" type="slidenum">
              <a:rPr lang="en-IE" smtClean="0"/>
              <a:t>6</a:t>
            </a:fld>
            <a:endParaRPr lang="en-IE" dirty="0"/>
          </a:p>
        </p:txBody>
      </p:sp>
    </p:spTree>
    <p:extLst>
      <p:ext uri="{BB962C8B-B14F-4D97-AF65-F5344CB8AC3E}">
        <p14:creationId xmlns:p14="http://schemas.microsoft.com/office/powerpoint/2010/main" val="851974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This week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Mo and Ko challenge you to express your feelings in helpful ways every day. Use ‘Name it to tame it’ too.</a:t>
            </a:r>
            <a:endParaRPr lang="en-IE" dirty="0"/>
          </a:p>
          <a:p>
            <a:endParaRPr lang="en-IE" dirty="0"/>
          </a:p>
        </p:txBody>
      </p:sp>
      <p:sp>
        <p:nvSpPr>
          <p:cNvPr id="4" name="Slide Number Placeholder 3"/>
          <p:cNvSpPr>
            <a:spLocks noGrp="1"/>
          </p:cNvSpPr>
          <p:nvPr>
            <p:ph type="sldNum" sz="quarter" idx="5"/>
          </p:nvPr>
        </p:nvSpPr>
        <p:spPr/>
        <p:txBody>
          <a:bodyPr/>
          <a:lstStyle/>
          <a:p>
            <a:fld id="{86E7DDD6-DE4B-453A-B98D-E65F0FCB5FD3}" type="slidenum">
              <a:rPr lang="en-IE" smtClean="0"/>
              <a:t>7</a:t>
            </a:fld>
            <a:endParaRPr lang="en-IE" dirty="0"/>
          </a:p>
        </p:txBody>
      </p:sp>
    </p:spTree>
    <p:extLst>
      <p:ext uri="{BB962C8B-B14F-4D97-AF65-F5344CB8AC3E}">
        <p14:creationId xmlns:p14="http://schemas.microsoft.com/office/powerpoint/2010/main" val="3689931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nSpc>
                <a:spcPct val="115000"/>
              </a:lnSpc>
            </a:pPr>
            <a:r>
              <a:rPr lang="en-IE" sz="1200" dirty="0">
                <a:effectLst/>
                <a:latin typeface="Arial" panose="020B0604020202020204" pitchFamily="34" charset="0"/>
                <a:ea typeface="Arial" panose="020B0604020202020204" pitchFamily="34" charset="0"/>
              </a:rPr>
              <a:t>Strike your best robot pose in this </a:t>
            </a:r>
            <a:r>
              <a:rPr lang="en-IE" sz="1200">
                <a:effectLst/>
                <a:latin typeface="Arial" panose="020B0604020202020204" pitchFamily="34" charset="0"/>
                <a:ea typeface="Arial" panose="020B0604020202020204" pitchFamily="34" charset="0"/>
              </a:rPr>
              <a:t>catchy </a:t>
            </a:r>
            <a:r>
              <a:rPr lang="en-IE" sz="1200" b="1" i="1">
                <a:effectLst/>
                <a:latin typeface="Arial" panose="020B0604020202020204" pitchFamily="34" charset="0"/>
                <a:ea typeface="Arial" panose="020B0604020202020204" pitchFamily="34" charset="0"/>
              </a:rPr>
              <a:t>Calm it Down</a:t>
            </a:r>
            <a:r>
              <a:rPr lang="en-IE" sz="1200">
                <a:effectLst/>
                <a:latin typeface="Arial" panose="020B0604020202020204" pitchFamily="34" charset="0"/>
                <a:ea typeface="Arial" panose="020B0604020202020204" pitchFamily="34" charset="0"/>
              </a:rPr>
              <a:t> </a:t>
            </a:r>
            <a:r>
              <a:rPr lang="en-IE" sz="1200" dirty="0">
                <a:effectLst/>
                <a:latin typeface="Arial" panose="020B0604020202020204" pitchFamily="34" charset="0"/>
                <a:ea typeface="Arial" panose="020B0604020202020204" pitchFamily="34" charset="0"/>
              </a:rPr>
              <a:t>song and dance. Dance and sing along with these children as they stop and name their feelings to help them calm down. </a:t>
            </a:r>
            <a:r>
              <a:rPr lang="en-IE" sz="1200" b="1" i="1" dirty="0">
                <a:effectLst/>
                <a:latin typeface="Arial" panose="020B0604020202020204" pitchFamily="34" charset="0"/>
                <a:ea typeface="Arial" panose="020B0604020202020204" pitchFamily="34" charset="0"/>
              </a:rPr>
              <a:t>Name it to tame it</a:t>
            </a:r>
            <a:r>
              <a:rPr lang="en-IE" sz="1200" dirty="0">
                <a:effectLst/>
                <a:latin typeface="Arial" panose="020B0604020202020204" pitchFamily="34" charset="0"/>
                <a:ea typeface="Arial" panose="020B0604020202020204" pitchFamily="34" charset="0"/>
              </a:rPr>
              <a:t>! (2:05)</a:t>
            </a:r>
          </a:p>
          <a:p>
            <a:pPr>
              <a:lnSpc>
                <a:spcPct val="115000"/>
              </a:lnSpc>
            </a:pPr>
            <a:endParaRPr lang="en-IE" sz="1200" dirty="0">
              <a:effectLst/>
              <a:latin typeface="Arial" panose="020B0604020202020204" pitchFamily="34" charset="0"/>
              <a:ea typeface="Arial" panose="020B0604020202020204" pitchFamily="34" charset="0"/>
            </a:endParaRPr>
          </a:p>
          <a:p>
            <a:pPr>
              <a:lnSpc>
                <a:spcPct val="115000"/>
              </a:lnSpc>
            </a:pPr>
            <a:r>
              <a:rPr lang="en-IE" sz="1200" dirty="0">
                <a:effectLst/>
                <a:latin typeface="Arial" panose="020B0604020202020204" pitchFamily="34" charset="0"/>
                <a:ea typeface="Arial" panose="020B0604020202020204" pitchFamily="34" charset="0"/>
              </a:rPr>
              <a:t>www.otb.ie/</a:t>
            </a:r>
            <a:r>
              <a:rPr lang="en-IE" sz="1200">
                <a:effectLst/>
                <a:latin typeface="Arial" panose="020B0604020202020204" pitchFamily="34" charset="0"/>
                <a:ea typeface="Arial" panose="020B0604020202020204" pitchFamily="34" charset="0"/>
              </a:rPr>
              <a:t>w2w-calm-it-down  </a:t>
            </a:r>
            <a:endParaRPr lang="en-IE" sz="12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86E7DDD6-DE4B-453A-B98D-E65F0FCB5FD3}" type="slidenum">
              <a:rPr lang="en-IE" smtClean="0"/>
              <a:t>8</a:t>
            </a:fld>
            <a:endParaRPr lang="en-IE" dirty="0"/>
          </a:p>
        </p:txBody>
      </p:sp>
    </p:spTree>
    <p:extLst>
      <p:ext uri="{BB962C8B-B14F-4D97-AF65-F5344CB8AC3E}">
        <p14:creationId xmlns:p14="http://schemas.microsoft.com/office/powerpoint/2010/main" val="261110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nSpc>
                <a:spcPct val="107000"/>
              </a:lnSpc>
              <a:spcAft>
                <a:spcPts val="800"/>
              </a:spcAft>
            </a:pPr>
            <a:r>
              <a:rPr lang="en-US" sz="12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Now it’s time for our Pupil Books.</a:t>
            </a:r>
          </a:p>
          <a:p>
            <a:pPr>
              <a:lnSpc>
                <a:spcPct val="107000"/>
              </a:lnSpc>
              <a:spcAft>
                <a:spcPts val="800"/>
              </a:spcAft>
            </a:pPr>
            <a:endParaRPr lang="en-US" sz="12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 </a:t>
            </a:r>
            <a:r>
              <a:rPr lang="en-US" sz="12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page 7 </a:t>
            </a:r>
            <a:r>
              <a:rPr lang="en-US" sz="1200" b="0"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a:t>
            </a:r>
            <a:r>
              <a:rPr lang="en-US"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ick the ways that you like to express your big feelings.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Then on </a:t>
            </a:r>
            <a:r>
              <a:rPr lang="en-US" sz="12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page 8, </a:t>
            </a:r>
            <a:r>
              <a:rPr lang="en-US" sz="1200" b="0" kern="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a:t>
            </a:r>
            <a:r>
              <a:rPr lang="en-US"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raw a time when you expressed your feelings in a helpful way and a time when you expressed them in an unhelpful way.</a:t>
            </a: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E7DDD6-DE4B-453A-B98D-E65F0FCB5FD3}" type="slidenum">
              <a:rPr lang="en-IE" smtClean="0"/>
              <a:t>9</a:t>
            </a:fld>
            <a:endParaRPr lang="en-IE" dirty="0"/>
          </a:p>
        </p:txBody>
      </p:sp>
    </p:spTree>
    <p:extLst>
      <p:ext uri="{BB962C8B-B14F-4D97-AF65-F5344CB8AC3E}">
        <p14:creationId xmlns:p14="http://schemas.microsoft.com/office/powerpoint/2010/main" val="402361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CD03B3-797F-4A9E-961F-0C5CE025A30B}" type="datetimeFigureOut">
              <a:rPr lang="en-IE" smtClean="0"/>
              <a:t>23/02/2022</a:t>
            </a:fld>
            <a:endParaRPr lang="en-IE"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IE"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9745A99-D5C3-4037-B5A9-012C09EC9AAB}" type="slidenum">
              <a:rPr lang="en-IE" smtClean="0"/>
              <a:t>‹#›</a:t>
            </a:fld>
            <a:endParaRPr lang="en-IE" dirty="0"/>
          </a:p>
        </p:txBody>
      </p:sp>
    </p:spTree>
    <p:extLst>
      <p:ext uri="{BB962C8B-B14F-4D97-AF65-F5344CB8AC3E}">
        <p14:creationId xmlns:p14="http://schemas.microsoft.com/office/powerpoint/2010/main" val="993019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2012"/>
          </a:xfrm>
          <a:prstGeom prst="rect">
            <a:avLst/>
          </a:prstGeom>
        </p:spPr>
        <p:txBody>
          <a:bodyPr/>
          <a:lstStyle/>
          <a:p>
            <a:r>
              <a:rPr lang="en-US"/>
              <a:t>Click to edit Master title style</a:t>
            </a:r>
            <a:endParaRPr lang="en-US" dirty="0"/>
          </a:p>
        </p:txBody>
      </p:sp>
      <p:pic>
        <p:nvPicPr>
          <p:cNvPr id="8" name="Picture 7" descr="Shape, circle&#10;&#10;Description automatically generated">
            <a:extLst>
              <a:ext uri="{FF2B5EF4-FFF2-40B4-BE49-F238E27FC236}">
                <a16:creationId xmlns:a16="http://schemas.microsoft.com/office/drawing/2014/main" id="{FD5B8277-A6BE-4F22-B993-B915D755C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602235" y="6356351"/>
            <a:ext cx="539442" cy="453837"/>
          </a:xfrm>
          <a:prstGeom prst="rect">
            <a:avLst/>
          </a:prstGeom>
        </p:spPr>
      </p:pic>
    </p:spTree>
    <p:extLst>
      <p:ext uri="{BB962C8B-B14F-4D97-AF65-F5344CB8AC3E}">
        <p14:creationId xmlns:p14="http://schemas.microsoft.com/office/powerpoint/2010/main" val="75296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theme" Target="../theme/them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E0C60-C232-4DC5-A09A-666E8A111E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2" y="0"/>
            <a:ext cx="569723" cy="6858000"/>
          </a:xfrm>
          <a:prstGeom prst="rect">
            <a:avLst/>
          </a:prstGeom>
        </p:spPr>
      </p:pic>
      <p:sp>
        <p:nvSpPr>
          <p:cNvPr id="10" name="Rectangle 9">
            <a:extLst>
              <a:ext uri="{FF2B5EF4-FFF2-40B4-BE49-F238E27FC236}">
                <a16:creationId xmlns:a16="http://schemas.microsoft.com/office/drawing/2014/main" id="{D6B557C8-AEF1-4583-BB78-384CA9E26767}"/>
              </a:ext>
            </a:extLst>
          </p:cNvPr>
          <p:cNvSpPr/>
          <p:nvPr userDrawn="1"/>
        </p:nvSpPr>
        <p:spPr>
          <a:xfrm>
            <a:off x="10160" y="1124744"/>
            <a:ext cx="9133840" cy="89765"/>
          </a:xfrm>
          <a:prstGeom prst="rect">
            <a:avLst/>
          </a:prstGeom>
          <a:solidFill>
            <a:srgbClr val="58B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Rectangle 11">
            <a:extLst>
              <a:ext uri="{FF2B5EF4-FFF2-40B4-BE49-F238E27FC236}">
                <a16:creationId xmlns:a16="http://schemas.microsoft.com/office/drawing/2014/main" id="{77350C78-FC58-4B1C-9FE1-38B3FA78F5CC}"/>
              </a:ext>
            </a:extLst>
          </p:cNvPr>
          <p:cNvSpPr/>
          <p:nvPr userDrawn="1"/>
        </p:nvSpPr>
        <p:spPr>
          <a:xfrm>
            <a:off x="0" y="6003531"/>
            <a:ext cx="9133840" cy="89765"/>
          </a:xfrm>
          <a:prstGeom prst="rect">
            <a:avLst/>
          </a:prstGeom>
          <a:solidFill>
            <a:srgbClr val="57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TextBox 14">
            <a:extLst>
              <a:ext uri="{FF2B5EF4-FFF2-40B4-BE49-F238E27FC236}">
                <a16:creationId xmlns:a16="http://schemas.microsoft.com/office/drawing/2014/main" id="{5206A737-0D58-4FD6-AB67-66ECD6EE3D94}"/>
              </a:ext>
            </a:extLst>
          </p:cNvPr>
          <p:cNvSpPr txBox="1">
            <a:spLocks noChangeArrowheads="1"/>
          </p:cNvSpPr>
          <p:nvPr userDrawn="1"/>
        </p:nvSpPr>
        <p:spPr bwMode="auto">
          <a:xfrm>
            <a:off x="611608" y="6327786"/>
            <a:ext cx="1537504"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IE" altLang="en-US" sz="1200" b="1" dirty="0">
                <a:solidFill>
                  <a:srgbClr val="58B946"/>
                </a:solidFill>
              </a:rPr>
              <a:t>www.otb.ie/W2W</a:t>
            </a:r>
          </a:p>
        </p:txBody>
      </p:sp>
      <p:pic>
        <p:nvPicPr>
          <p:cNvPr id="16" name="Picture 15" descr="Logo&#10;&#10;Description automatically generated">
            <a:extLst>
              <a:ext uri="{FF2B5EF4-FFF2-40B4-BE49-F238E27FC236}">
                <a16:creationId xmlns:a16="http://schemas.microsoft.com/office/drawing/2014/main" id="{7958CC3C-40E9-4C64-BD92-8B9FE81EB3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15062" y="6149001"/>
            <a:ext cx="745106" cy="656816"/>
          </a:xfrm>
          <a:prstGeom prst="rect">
            <a:avLst/>
          </a:prstGeom>
        </p:spPr>
      </p:pic>
      <p:pic>
        <p:nvPicPr>
          <p:cNvPr id="18" name="Picture 17" descr="Shape, circle&#10;&#10;Description automatically generated">
            <a:extLst>
              <a:ext uri="{FF2B5EF4-FFF2-40B4-BE49-F238E27FC236}">
                <a16:creationId xmlns:a16="http://schemas.microsoft.com/office/drawing/2014/main" id="{9922D9AF-C7B1-4CEC-B8F3-B9553933E8D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84514" y="6205397"/>
            <a:ext cx="379108" cy="607979"/>
          </a:xfrm>
          <a:prstGeom prst="rect">
            <a:avLst/>
          </a:prstGeom>
        </p:spPr>
      </p:pic>
      <p:pic>
        <p:nvPicPr>
          <p:cNvPr id="20" name="Picture 19" descr="Shape, circle&#10;&#10;Description automatically generated">
            <a:extLst>
              <a:ext uri="{FF2B5EF4-FFF2-40B4-BE49-F238E27FC236}">
                <a16:creationId xmlns:a16="http://schemas.microsoft.com/office/drawing/2014/main" id="{3EBFBAEE-A34C-417F-A02B-CB4445A851F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507" y="6198541"/>
            <a:ext cx="379108" cy="607275"/>
          </a:xfrm>
          <a:prstGeom prst="rect">
            <a:avLst/>
          </a:prstGeom>
        </p:spPr>
      </p:pic>
      <p:sp>
        <p:nvSpPr>
          <p:cNvPr id="22" name="Title 1">
            <a:extLst>
              <a:ext uri="{FF2B5EF4-FFF2-40B4-BE49-F238E27FC236}">
                <a16:creationId xmlns:a16="http://schemas.microsoft.com/office/drawing/2014/main" id="{25E0A2C6-F768-4734-B40D-364CC6DC8600}"/>
              </a:ext>
            </a:extLst>
          </p:cNvPr>
          <p:cNvSpPr txBox="1">
            <a:spLocks/>
          </p:cNvSpPr>
          <p:nvPr userDrawn="1"/>
        </p:nvSpPr>
        <p:spPr>
          <a:xfrm>
            <a:off x="-22773" y="511904"/>
            <a:ext cx="574129" cy="55713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1200" b="0" dirty="0">
                <a:solidFill>
                  <a:schemeClr val="bg1"/>
                </a:solidFill>
                <a:latin typeface="Arial Black" panose="020B0A04020102020204" pitchFamily="34" charset="0"/>
              </a:rPr>
              <a:t>Slide</a:t>
            </a:r>
            <a:r>
              <a:rPr lang="en-IE" sz="1400" b="1" dirty="0">
                <a:solidFill>
                  <a:schemeClr val="bg1"/>
                </a:solidFill>
                <a:latin typeface="Arial Black" panose="020B0A04020102020204" pitchFamily="34" charset="0"/>
              </a:rPr>
              <a:t> </a:t>
            </a:r>
            <a:br>
              <a:rPr lang="en-IE" sz="1400" b="1" dirty="0">
                <a:solidFill>
                  <a:schemeClr val="bg1"/>
                </a:solidFill>
                <a:latin typeface="Arial Black" panose="020B0A04020102020204" pitchFamily="34" charset="0"/>
              </a:rPr>
            </a:br>
            <a:endParaRPr lang="en-IE" sz="1400" b="1" dirty="0">
              <a:solidFill>
                <a:schemeClr val="bg1"/>
              </a:solidFill>
              <a:latin typeface="Arial Black" panose="020B0A04020102020204" pitchFamily="34" charset="0"/>
            </a:endParaRPr>
          </a:p>
        </p:txBody>
      </p:sp>
      <p:pic>
        <p:nvPicPr>
          <p:cNvPr id="11" name="Picture 10" descr="Shape, circle&#10;&#10;Description automatically generated">
            <a:extLst>
              <a:ext uri="{FF2B5EF4-FFF2-40B4-BE49-F238E27FC236}">
                <a16:creationId xmlns:a16="http://schemas.microsoft.com/office/drawing/2014/main" id="{5064D5E0-6715-45BD-BDF2-95514F57002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7602235" y="6356351"/>
            <a:ext cx="539442" cy="453837"/>
          </a:xfrm>
          <a:prstGeom prst="rect">
            <a:avLst/>
          </a:prstGeom>
        </p:spPr>
      </p:pic>
    </p:spTree>
    <p:extLst>
      <p:ext uri="{BB962C8B-B14F-4D97-AF65-F5344CB8AC3E}">
        <p14:creationId xmlns:p14="http://schemas.microsoft.com/office/powerpoint/2010/main" val="155468976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ZQzJgRCZBzE?feature=oembed"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81D853-FFAD-4E99-9E1A-4CF1C59C587B}"/>
              </a:ext>
            </a:extLst>
          </p:cNvPr>
          <p:cNvSpPr txBox="1">
            <a:spLocks/>
          </p:cNvSpPr>
          <p:nvPr/>
        </p:nvSpPr>
        <p:spPr>
          <a:xfrm>
            <a:off x="574129" y="374168"/>
            <a:ext cx="8569871" cy="7316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solidFill>
                  <a:srgbClr val="57B947"/>
                </a:solidFill>
                <a:latin typeface="Comic Sans MS" panose="030F0702030302020204" pitchFamily="66" charset="0"/>
              </a:rPr>
              <a:t>Welcome to Well-Being</a:t>
            </a:r>
          </a:p>
        </p:txBody>
      </p:sp>
      <p:sp>
        <p:nvSpPr>
          <p:cNvPr id="7" name="Rectangle 6">
            <a:extLst>
              <a:ext uri="{FF2B5EF4-FFF2-40B4-BE49-F238E27FC236}">
                <a16:creationId xmlns:a16="http://schemas.microsoft.com/office/drawing/2014/main" id="{E66C0CE9-88A6-492F-A22C-151E7965BB2F}"/>
              </a:ext>
            </a:extLst>
          </p:cNvPr>
          <p:cNvSpPr/>
          <p:nvPr/>
        </p:nvSpPr>
        <p:spPr>
          <a:xfrm>
            <a:off x="724395" y="4542365"/>
            <a:ext cx="8170223" cy="913583"/>
          </a:xfrm>
          <a:prstGeom prst="rect">
            <a:avLst/>
          </a:prstGeom>
        </p:spPr>
        <p:txBody>
          <a:bodyPr wrap="square">
            <a:spAutoFit/>
          </a:bodyPr>
          <a:lstStyle/>
          <a:p>
            <a:pPr algn="ctr">
              <a:lnSpc>
                <a:spcPct val="150000"/>
              </a:lnSpc>
            </a:pPr>
            <a:r>
              <a:rPr lang="en-GB" sz="4000" dirty="0">
                <a:solidFill>
                  <a:srgbClr val="58B946"/>
                </a:solidFill>
                <a:latin typeface="Comic Sans MS" panose="030F0702030302020204" pitchFamily="66" charset="0"/>
              </a:rPr>
              <a:t>Feeling good with Mo and Ko!</a:t>
            </a:r>
            <a:endParaRPr lang="en-IE" sz="4000" dirty="0">
              <a:solidFill>
                <a:srgbClr val="58B946"/>
              </a:solidFill>
              <a:latin typeface="Comic Sans MS" panose="030F0702030302020204" pitchFamily="66" charset="0"/>
            </a:endParaRPr>
          </a:p>
        </p:txBody>
      </p:sp>
      <p:sp>
        <p:nvSpPr>
          <p:cNvPr id="8" name="Title 1">
            <a:extLst>
              <a:ext uri="{FF2B5EF4-FFF2-40B4-BE49-F238E27FC236}">
                <a16:creationId xmlns:a16="http://schemas.microsoft.com/office/drawing/2014/main" id="{FD4081AD-2174-4C03-ABB0-5992E924E99A}"/>
              </a:ext>
            </a:extLst>
          </p:cNvPr>
          <p:cNvSpPr txBox="1">
            <a:spLocks/>
          </p:cNvSpPr>
          <p:nvPr/>
        </p:nvSpPr>
        <p:spPr>
          <a:xfrm>
            <a:off x="0" y="548680"/>
            <a:ext cx="574129" cy="55713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1400" b="1" dirty="0">
                <a:solidFill>
                  <a:schemeClr val="bg1"/>
                </a:solidFill>
                <a:latin typeface="Arial Black" panose="020B0A04020102020204" pitchFamily="34" charset="0"/>
              </a:rPr>
              <a:t>1</a:t>
            </a:r>
          </a:p>
        </p:txBody>
      </p:sp>
      <p:pic>
        <p:nvPicPr>
          <p:cNvPr id="9" name="Picture 8" descr="Logo&#10;&#10;Description automatically generated">
            <a:extLst>
              <a:ext uri="{FF2B5EF4-FFF2-40B4-BE49-F238E27FC236}">
                <a16:creationId xmlns:a16="http://schemas.microsoft.com/office/drawing/2014/main" id="{C356CED2-6531-4239-9A6D-56AC26CF7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2488" y="1649825"/>
            <a:ext cx="3233152" cy="2850046"/>
          </a:xfrm>
          <a:prstGeom prst="rect">
            <a:avLst/>
          </a:prstGeom>
        </p:spPr>
      </p:pic>
    </p:spTree>
    <p:extLst>
      <p:ext uri="{BB962C8B-B14F-4D97-AF65-F5344CB8AC3E}">
        <p14:creationId xmlns:p14="http://schemas.microsoft.com/office/powerpoint/2010/main" val="197037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5ACBE-7B47-464E-96AA-EC59DBC43DEC}"/>
              </a:ext>
            </a:extLst>
          </p:cNvPr>
          <p:cNvSpPr>
            <a:spLocks noGrp="1"/>
          </p:cNvSpPr>
          <p:nvPr>
            <p:ph type="title"/>
          </p:nvPr>
        </p:nvSpPr>
        <p:spPr/>
        <p:txBody>
          <a:bodyPr/>
          <a:lstStyle/>
          <a:p>
            <a:r>
              <a:rPr lang="en-US" dirty="0"/>
              <a:t>Goodbye Mo and Ko</a:t>
            </a:r>
            <a:endParaRPr lang="en-IE" dirty="0"/>
          </a:p>
        </p:txBody>
      </p:sp>
      <p:sp>
        <p:nvSpPr>
          <p:cNvPr id="4" name="Title 1">
            <a:extLst>
              <a:ext uri="{FF2B5EF4-FFF2-40B4-BE49-F238E27FC236}">
                <a16:creationId xmlns:a16="http://schemas.microsoft.com/office/drawing/2014/main" id="{1E597289-B512-4BC7-8B41-68B6F3E0EFE5}"/>
              </a:ext>
            </a:extLst>
          </p:cNvPr>
          <p:cNvSpPr txBox="1">
            <a:spLocks/>
          </p:cNvSpPr>
          <p:nvPr/>
        </p:nvSpPr>
        <p:spPr>
          <a:xfrm>
            <a:off x="-22773" y="642529"/>
            <a:ext cx="574129" cy="557135"/>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1200" b="0" dirty="0">
              <a:solidFill>
                <a:schemeClr val="bg1"/>
              </a:solidFill>
              <a:latin typeface="Arial Black" panose="020B0A04020102020204" pitchFamily="34" charset="0"/>
            </a:endParaRPr>
          </a:p>
          <a:p>
            <a:pPr>
              <a:spcBef>
                <a:spcPts val="600"/>
              </a:spcBef>
            </a:pPr>
            <a:r>
              <a:rPr lang="en-IE" sz="1600" b="1" dirty="0">
                <a:solidFill>
                  <a:schemeClr val="bg1"/>
                </a:solidFill>
                <a:latin typeface="Arial Black" panose="020B0A04020102020204" pitchFamily="34" charset="0"/>
              </a:rPr>
              <a:t>98</a:t>
            </a:r>
            <a:r>
              <a:rPr lang="en-IE" sz="1400" b="1" dirty="0">
                <a:solidFill>
                  <a:schemeClr val="bg1"/>
                </a:solidFill>
                <a:latin typeface="Arial Black" panose="020B0A04020102020204" pitchFamily="34" charset="0"/>
              </a:rPr>
              <a:t> </a:t>
            </a:r>
            <a:br>
              <a:rPr lang="en-IE" sz="1400" b="1" dirty="0">
                <a:solidFill>
                  <a:schemeClr val="bg1"/>
                </a:solidFill>
                <a:latin typeface="Arial Black" panose="020B0A04020102020204" pitchFamily="34" charset="0"/>
              </a:rPr>
            </a:br>
            <a:endParaRPr lang="en-IE" sz="1400" b="1" dirty="0">
              <a:solidFill>
                <a:schemeClr val="bg1"/>
              </a:solidFill>
              <a:latin typeface="Arial Black" panose="020B0A040201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665EAAF3-C58E-49DC-B2D0-FF4FD83EF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40" y="1555955"/>
            <a:ext cx="7495795" cy="4007938"/>
          </a:xfrm>
          <a:prstGeom prst="rect">
            <a:avLst/>
          </a:prstGeom>
        </p:spPr>
      </p:pic>
    </p:spTree>
    <p:extLst>
      <p:ext uri="{BB962C8B-B14F-4D97-AF65-F5344CB8AC3E}">
        <p14:creationId xmlns:p14="http://schemas.microsoft.com/office/powerpoint/2010/main" val="99459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51B4-4D2E-491F-8C8E-5E747EC1FCA1}"/>
              </a:ext>
            </a:extLst>
          </p:cNvPr>
          <p:cNvSpPr>
            <a:spLocks noGrp="1"/>
          </p:cNvSpPr>
          <p:nvPr>
            <p:ph type="title"/>
          </p:nvPr>
        </p:nvSpPr>
        <p:spPr>
          <a:xfrm>
            <a:off x="628650" y="365127"/>
            <a:ext cx="8515350" cy="772012"/>
          </a:xfrm>
        </p:spPr>
        <p:txBody>
          <a:bodyPr/>
          <a:lstStyle/>
          <a:p>
            <a:r>
              <a:rPr lang="en-US" sz="4000" dirty="0"/>
              <a:t>Lesson 3: We can express our feelings</a:t>
            </a:r>
            <a:endParaRPr lang="en-IE" sz="4000" dirty="0"/>
          </a:p>
        </p:txBody>
      </p:sp>
      <p:sp>
        <p:nvSpPr>
          <p:cNvPr id="4" name="Title 1">
            <a:extLst>
              <a:ext uri="{FF2B5EF4-FFF2-40B4-BE49-F238E27FC236}">
                <a16:creationId xmlns:a16="http://schemas.microsoft.com/office/drawing/2014/main" id="{5914B7D5-967E-4596-9B93-3F52EA3B56D3}"/>
              </a:ext>
            </a:extLst>
          </p:cNvPr>
          <p:cNvSpPr txBox="1">
            <a:spLocks/>
          </p:cNvSpPr>
          <p:nvPr/>
        </p:nvSpPr>
        <p:spPr>
          <a:xfrm>
            <a:off x="-22773" y="642529"/>
            <a:ext cx="574129" cy="557135"/>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1200" b="0" dirty="0">
              <a:solidFill>
                <a:schemeClr val="bg1"/>
              </a:solidFill>
              <a:latin typeface="Arial Black" panose="020B0A04020102020204" pitchFamily="34" charset="0"/>
            </a:endParaRPr>
          </a:p>
          <a:p>
            <a:pPr>
              <a:spcBef>
                <a:spcPts val="600"/>
              </a:spcBef>
            </a:pPr>
            <a:r>
              <a:rPr lang="en-IE" sz="1600" b="1" dirty="0">
                <a:solidFill>
                  <a:schemeClr val="bg1"/>
                </a:solidFill>
                <a:latin typeface="Arial Black" panose="020B0A04020102020204" pitchFamily="34" charset="0"/>
              </a:rPr>
              <a:t>23</a:t>
            </a:r>
            <a:r>
              <a:rPr lang="en-IE" sz="1400" b="1" dirty="0">
                <a:solidFill>
                  <a:schemeClr val="bg1"/>
                </a:solidFill>
                <a:latin typeface="Arial Black" panose="020B0A04020102020204" pitchFamily="34" charset="0"/>
              </a:rPr>
              <a:t> </a:t>
            </a:r>
            <a:br>
              <a:rPr lang="en-IE" sz="1400" b="1" dirty="0">
                <a:solidFill>
                  <a:schemeClr val="bg1"/>
                </a:solidFill>
                <a:latin typeface="Arial Black" panose="020B0A04020102020204" pitchFamily="34" charset="0"/>
              </a:rPr>
            </a:br>
            <a:endParaRPr lang="en-IE" sz="1400" b="1" dirty="0">
              <a:solidFill>
                <a:schemeClr val="bg1"/>
              </a:solidFill>
              <a:latin typeface="Arial Black" panose="020B0A04020102020204" pitchFamily="34" charset="0"/>
            </a:endParaRPr>
          </a:p>
        </p:txBody>
      </p:sp>
      <p:pic>
        <p:nvPicPr>
          <p:cNvPr id="5" name="Picture 4">
            <a:extLst>
              <a:ext uri="{FF2B5EF4-FFF2-40B4-BE49-F238E27FC236}">
                <a16:creationId xmlns:a16="http://schemas.microsoft.com/office/drawing/2014/main" id="{01C67FBD-6DE1-4405-ADB2-50D21372E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50" y="1494174"/>
            <a:ext cx="7826538" cy="4182231"/>
          </a:xfrm>
          <a:prstGeom prst="rect">
            <a:avLst/>
          </a:prstGeom>
        </p:spPr>
      </p:pic>
    </p:spTree>
    <p:extLst>
      <p:ext uri="{BB962C8B-B14F-4D97-AF65-F5344CB8AC3E}">
        <p14:creationId xmlns:p14="http://schemas.microsoft.com/office/powerpoint/2010/main" val="202473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BA9E-8BBE-40BD-BF52-28305B90341A}"/>
              </a:ext>
            </a:extLst>
          </p:cNvPr>
          <p:cNvSpPr>
            <a:spLocks noGrp="1"/>
          </p:cNvSpPr>
          <p:nvPr>
            <p:ph type="title"/>
          </p:nvPr>
        </p:nvSpPr>
        <p:spPr/>
        <p:txBody>
          <a:bodyPr/>
          <a:lstStyle/>
          <a:p>
            <a:r>
              <a:rPr lang="en-US" dirty="0"/>
              <a:t> We can express our feelings</a:t>
            </a:r>
            <a:endParaRPr lang="en-IE" dirty="0"/>
          </a:p>
        </p:txBody>
      </p:sp>
      <p:sp>
        <p:nvSpPr>
          <p:cNvPr id="4" name="Title 1">
            <a:extLst>
              <a:ext uri="{FF2B5EF4-FFF2-40B4-BE49-F238E27FC236}">
                <a16:creationId xmlns:a16="http://schemas.microsoft.com/office/drawing/2014/main" id="{4A5AA807-38A9-42E6-91AC-AA84554659BD}"/>
              </a:ext>
            </a:extLst>
          </p:cNvPr>
          <p:cNvSpPr txBox="1">
            <a:spLocks/>
          </p:cNvSpPr>
          <p:nvPr/>
        </p:nvSpPr>
        <p:spPr>
          <a:xfrm>
            <a:off x="-22773" y="642529"/>
            <a:ext cx="574129" cy="557135"/>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1200" b="0" dirty="0">
              <a:solidFill>
                <a:schemeClr val="bg1"/>
              </a:solidFill>
              <a:latin typeface="Arial Black" panose="020B0A04020102020204" pitchFamily="34" charset="0"/>
            </a:endParaRPr>
          </a:p>
          <a:p>
            <a:pPr>
              <a:spcBef>
                <a:spcPts val="600"/>
              </a:spcBef>
            </a:pPr>
            <a:r>
              <a:rPr lang="en-IE" sz="1600" b="1" dirty="0">
                <a:solidFill>
                  <a:schemeClr val="bg1"/>
                </a:solidFill>
                <a:latin typeface="Arial Black" panose="020B0A04020102020204" pitchFamily="34" charset="0"/>
              </a:rPr>
              <a:t>24</a:t>
            </a:r>
            <a:r>
              <a:rPr lang="en-IE" sz="1400" b="1" dirty="0">
                <a:solidFill>
                  <a:schemeClr val="bg1"/>
                </a:solidFill>
                <a:latin typeface="Arial Black" panose="020B0A04020102020204" pitchFamily="34" charset="0"/>
              </a:rPr>
              <a:t> </a:t>
            </a:r>
            <a:br>
              <a:rPr lang="en-IE" sz="1400" b="1" dirty="0">
                <a:solidFill>
                  <a:schemeClr val="bg1"/>
                </a:solidFill>
                <a:latin typeface="Arial Black" panose="020B0A04020102020204" pitchFamily="34" charset="0"/>
              </a:rPr>
            </a:br>
            <a:endParaRPr lang="en-IE" sz="1400" b="1" dirty="0">
              <a:solidFill>
                <a:schemeClr val="bg1"/>
              </a:solidFill>
              <a:latin typeface="Arial Black" panose="020B0A04020102020204" pitchFamily="34" charset="0"/>
            </a:endParaRPr>
          </a:p>
        </p:txBody>
      </p:sp>
      <p:pic>
        <p:nvPicPr>
          <p:cNvPr id="5" name="Picture 4" descr="Shape&#10;&#10;Description automatically generated">
            <a:extLst>
              <a:ext uri="{FF2B5EF4-FFF2-40B4-BE49-F238E27FC236}">
                <a16:creationId xmlns:a16="http://schemas.microsoft.com/office/drawing/2014/main" id="{38347E84-6115-4738-8B6C-2AA592656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01" y="1593411"/>
            <a:ext cx="7979664" cy="3837432"/>
          </a:xfrm>
          <a:prstGeom prst="rect">
            <a:avLst/>
          </a:prstGeom>
        </p:spPr>
      </p:pic>
    </p:spTree>
    <p:extLst>
      <p:ext uri="{BB962C8B-B14F-4D97-AF65-F5344CB8AC3E}">
        <p14:creationId xmlns:p14="http://schemas.microsoft.com/office/powerpoint/2010/main" val="3985725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F45F-72FF-4A28-B2A6-747C1172ECD5}"/>
              </a:ext>
            </a:extLst>
          </p:cNvPr>
          <p:cNvSpPr>
            <a:spLocks noGrp="1"/>
          </p:cNvSpPr>
          <p:nvPr>
            <p:ph type="title"/>
          </p:nvPr>
        </p:nvSpPr>
        <p:spPr/>
        <p:txBody>
          <a:bodyPr/>
          <a:lstStyle/>
          <a:p>
            <a:r>
              <a:rPr lang="en-US" dirty="0"/>
              <a:t> We can express our feelings</a:t>
            </a:r>
            <a:endParaRPr lang="en-IE" dirty="0"/>
          </a:p>
        </p:txBody>
      </p:sp>
      <p:sp>
        <p:nvSpPr>
          <p:cNvPr id="3" name="Content Placeholder 2">
            <a:extLst>
              <a:ext uri="{FF2B5EF4-FFF2-40B4-BE49-F238E27FC236}">
                <a16:creationId xmlns:a16="http://schemas.microsoft.com/office/drawing/2014/main" id="{589B4219-0A9F-4B41-A81F-444CBA06EF28}"/>
              </a:ext>
            </a:extLst>
          </p:cNvPr>
          <p:cNvSpPr>
            <a:spLocks noGrp="1"/>
          </p:cNvSpPr>
          <p:nvPr>
            <p:ph idx="4294967295"/>
          </p:nvPr>
        </p:nvSpPr>
        <p:spPr>
          <a:xfrm>
            <a:off x="628650" y="5594683"/>
            <a:ext cx="4460708" cy="582279"/>
          </a:xfrm>
          <a:prstGeom prst="rect">
            <a:avLst/>
          </a:prstGeom>
        </p:spPr>
        <p:txBody>
          <a:bodyPr/>
          <a:lstStyle/>
          <a:p>
            <a:pPr marL="0" indent="0">
              <a:buNone/>
            </a:pPr>
            <a:r>
              <a:rPr lang="en-US" dirty="0"/>
              <a:t> </a:t>
            </a:r>
          </a:p>
        </p:txBody>
      </p:sp>
      <p:sp>
        <p:nvSpPr>
          <p:cNvPr id="6" name="Title 1">
            <a:extLst>
              <a:ext uri="{FF2B5EF4-FFF2-40B4-BE49-F238E27FC236}">
                <a16:creationId xmlns:a16="http://schemas.microsoft.com/office/drawing/2014/main" id="{B1400D27-3607-4909-BA84-2F840754D5ED}"/>
              </a:ext>
            </a:extLst>
          </p:cNvPr>
          <p:cNvSpPr txBox="1">
            <a:spLocks/>
          </p:cNvSpPr>
          <p:nvPr/>
        </p:nvSpPr>
        <p:spPr>
          <a:xfrm>
            <a:off x="-22773" y="642529"/>
            <a:ext cx="574129" cy="557135"/>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1200" b="0" dirty="0">
              <a:solidFill>
                <a:schemeClr val="bg1"/>
              </a:solidFill>
              <a:latin typeface="Arial Black" panose="020B0A04020102020204" pitchFamily="34" charset="0"/>
            </a:endParaRPr>
          </a:p>
          <a:p>
            <a:pPr>
              <a:spcBef>
                <a:spcPts val="600"/>
              </a:spcBef>
            </a:pPr>
            <a:r>
              <a:rPr lang="en-IE" sz="1600" b="1" dirty="0">
                <a:solidFill>
                  <a:schemeClr val="bg1"/>
                </a:solidFill>
                <a:latin typeface="Arial Black" panose="020B0A04020102020204" pitchFamily="34" charset="0"/>
              </a:rPr>
              <a:t>25</a:t>
            </a:r>
            <a:r>
              <a:rPr lang="en-IE" sz="1400" b="1" dirty="0">
                <a:solidFill>
                  <a:schemeClr val="bg1"/>
                </a:solidFill>
                <a:latin typeface="Arial Black" panose="020B0A04020102020204" pitchFamily="34" charset="0"/>
              </a:rPr>
              <a:t> </a:t>
            </a:r>
            <a:br>
              <a:rPr lang="en-IE" sz="1400" b="1" dirty="0">
                <a:solidFill>
                  <a:schemeClr val="bg1"/>
                </a:solidFill>
                <a:latin typeface="Arial Black" panose="020B0A04020102020204" pitchFamily="34" charset="0"/>
              </a:rPr>
            </a:br>
            <a:endParaRPr lang="en-IE" sz="1400" b="1" dirty="0">
              <a:solidFill>
                <a:schemeClr val="bg1"/>
              </a:solidFill>
              <a:latin typeface="Arial Black" panose="020B0A04020102020204" pitchFamily="34" charset="0"/>
            </a:endParaRPr>
          </a:p>
        </p:txBody>
      </p:sp>
      <p:pic>
        <p:nvPicPr>
          <p:cNvPr id="5" name="Picture 4" descr="Shape&#10;&#10;Description automatically generated">
            <a:extLst>
              <a:ext uri="{FF2B5EF4-FFF2-40B4-BE49-F238E27FC236}">
                <a16:creationId xmlns:a16="http://schemas.microsoft.com/office/drawing/2014/main" id="{C46027A2-5BF7-480F-A7EE-215E32555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246" y="1308248"/>
            <a:ext cx="7407104" cy="4577574"/>
          </a:xfrm>
          <a:prstGeom prst="rect">
            <a:avLst/>
          </a:prstGeom>
        </p:spPr>
      </p:pic>
    </p:spTree>
    <p:extLst>
      <p:ext uri="{BB962C8B-B14F-4D97-AF65-F5344CB8AC3E}">
        <p14:creationId xmlns:p14="http://schemas.microsoft.com/office/powerpoint/2010/main" val="428365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4ACCB-77DA-40E9-9E2E-B76E92CC588C}"/>
              </a:ext>
            </a:extLst>
          </p:cNvPr>
          <p:cNvSpPr>
            <a:spLocks noGrp="1"/>
          </p:cNvSpPr>
          <p:nvPr>
            <p:ph type="title"/>
          </p:nvPr>
        </p:nvSpPr>
        <p:spPr/>
        <p:txBody>
          <a:bodyPr/>
          <a:lstStyle/>
          <a:p>
            <a:r>
              <a:rPr lang="en-US" dirty="0"/>
              <a:t>Name it to tame it</a:t>
            </a:r>
            <a:endParaRPr lang="en-IE" dirty="0"/>
          </a:p>
        </p:txBody>
      </p:sp>
      <p:sp>
        <p:nvSpPr>
          <p:cNvPr id="4" name="Title 1">
            <a:extLst>
              <a:ext uri="{FF2B5EF4-FFF2-40B4-BE49-F238E27FC236}">
                <a16:creationId xmlns:a16="http://schemas.microsoft.com/office/drawing/2014/main" id="{EE3611DF-599A-442E-98B8-32ABC4ABC93E}"/>
              </a:ext>
            </a:extLst>
          </p:cNvPr>
          <p:cNvSpPr txBox="1">
            <a:spLocks/>
          </p:cNvSpPr>
          <p:nvPr/>
        </p:nvSpPr>
        <p:spPr>
          <a:xfrm>
            <a:off x="-22773" y="642529"/>
            <a:ext cx="574129" cy="557135"/>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1200" b="0" dirty="0">
              <a:solidFill>
                <a:schemeClr val="bg1"/>
              </a:solidFill>
              <a:latin typeface="Arial Black" panose="020B0A04020102020204" pitchFamily="34" charset="0"/>
            </a:endParaRPr>
          </a:p>
          <a:p>
            <a:pPr>
              <a:spcBef>
                <a:spcPts val="600"/>
              </a:spcBef>
            </a:pPr>
            <a:r>
              <a:rPr lang="en-IE" sz="1600" b="1" dirty="0">
                <a:solidFill>
                  <a:schemeClr val="bg1"/>
                </a:solidFill>
                <a:latin typeface="Arial Black" panose="020B0A04020102020204" pitchFamily="34" charset="0"/>
              </a:rPr>
              <a:t>26</a:t>
            </a:r>
            <a:r>
              <a:rPr lang="en-IE" sz="1400" b="1" dirty="0">
                <a:solidFill>
                  <a:schemeClr val="bg1"/>
                </a:solidFill>
                <a:latin typeface="Arial Black" panose="020B0A04020102020204" pitchFamily="34" charset="0"/>
              </a:rPr>
              <a:t> </a:t>
            </a:r>
            <a:br>
              <a:rPr lang="en-IE" sz="1400" b="1" dirty="0">
                <a:solidFill>
                  <a:schemeClr val="bg1"/>
                </a:solidFill>
                <a:latin typeface="Arial Black" panose="020B0A04020102020204" pitchFamily="34" charset="0"/>
              </a:rPr>
            </a:br>
            <a:endParaRPr lang="en-IE" sz="1400" b="1" dirty="0">
              <a:solidFill>
                <a:schemeClr val="bg1"/>
              </a:solidFill>
              <a:latin typeface="Arial Black" panose="020B0A04020102020204" pitchFamily="34" charset="0"/>
            </a:endParaRPr>
          </a:p>
        </p:txBody>
      </p:sp>
      <p:pic>
        <p:nvPicPr>
          <p:cNvPr id="8" name="Picture 7" descr="A picture containing text, clipart&#10;&#10;Description automatically generated">
            <a:extLst>
              <a:ext uri="{FF2B5EF4-FFF2-40B4-BE49-F238E27FC236}">
                <a16:creationId xmlns:a16="http://schemas.microsoft.com/office/drawing/2014/main" id="{00554BBE-811C-494E-B921-CF8905B94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0" y="1915669"/>
            <a:ext cx="8135773" cy="3250097"/>
          </a:xfrm>
          <a:prstGeom prst="rect">
            <a:avLst/>
          </a:prstGeom>
        </p:spPr>
      </p:pic>
    </p:spTree>
    <p:extLst>
      <p:ext uri="{BB962C8B-B14F-4D97-AF65-F5344CB8AC3E}">
        <p14:creationId xmlns:p14="http://schemas.microsoft.com/office/powerpoint/2010/main" val="1735707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F777D-A840-4373-9E77-B66DEC6C0842}"/>
              </a:ext>
            </a:extLst>
          </p:cNvPr>
          <p:cNvSpPr>
            <a:spLocks noGrp="1"/>
          </p:cNvSpPr>
          <p:nvPr>
            <p:ph type="title"/>
          </p:nvPr>
        </p:nvSpPr>
        <p:spPr/>
        <p:txBody>
          <a:bodyPr/>
          <a:lstStyle/>
          <a:p>
            <a:r>
              <a:rPr lang="en-US" dirty="0"/>
              <a:t> We can express our feelings</a:t>
            </a:r>
            <a:endParaRPr lang="en-IE" dirty="0"/>
          </a:p>
        </p:txBody>
      </p:sp>
      <p:sp>
        <p:nvSpPr>
          <p:cNvPr id="3" name="Content Placeholder 2">
            <a:extLst>
              <a:ext uri="{FF2B5EF4-FFF2-40B4-BE49-F238E27FC236}">
                <a16:creationId xmlns:a16="http://schemas.microsoft.com/office/drawing/2014/main" id="{B3194D26-C711-46E5-8F1C-8034755C2906}"/>
              </a:ext>
            </a:extLst>
          </p:cNvPr>
          <p:cNvSpPr>
            <a:spLocks noGrp="1"/>
          </p:cNvSpPr>
          <p:nvPr>
            <p:ph idx="4294967295"/>
          </p:nvPr>
        </p:nvSpPr>
        <p:spPr>
          <a:xfrm>
            <a:off x="628650" y="1825625"/>
            <a:ext cx="7886700" cy="4351338"/>
          </a:xfrm>
          <a:prstGeom prst="rect">
            <a:avLst/>
          </a:prstGeom>
        </p:spPr>
        <p:txBody>
          <a:bodyPr>
            <a:normAutofit/>
          </a:bodyPr>
          <a:lstStyle/>
          <a:p>
            <a:pPr marL="0" indent="0">
              <a:buNone/>
            </a:pP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IE" dirty="0"/>
          </a:p>
        </p:txBody>
      </p:sp>
      <p:sp>
        <p:nvSpPr>
          <p:cNvPr id="6" name="Title 1">
            <a:extLst>
              <a:ext uri="{FF2B5EF4-FFF2-40B4-BE49-F238E27FC236}">
                <a16:creationId xmlns:a16="http://schemas.microsoft.com/office/drawing/2014/main" id="{E497DABA-515E-425F-937D-E463A0DDD164}"/>
              </a:ext>
            </a:extLst>
          </p:cNvPr>
          <p:cNvSpPr txBox="1">
            <a:spLocks/>
          </p:cNvSpPr>
          <p:nvPr/>
        </p:nvSpPr>
        <p:spPr>
          <a:xfrm>
            <a:off x="-22773" y="642529"/>
            <a:ext cx="574129" cy="557135"/>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1200" b="0" dirty="0">
              <a:solidFill>
                <a:schemeClr val="bg1"/>
              </a:solidFill>
              <a:latin typeface="Arial Black" panose="020B0A04020102020204" pitchFamily="34" charset="0"/>
            </a:endParaRPr>
          </a:p>
          <a:p>
            <a:pPr>
              <a:spcBef>
                <a:spcPts val="600"/>
              </a:spcBef>
            </a:pPr>
            <a:r>
              <a:rPr lang="en-IE" sz="1600" b="1" dirty="0">
                <a:solidFill>
                  <a:schemeClr val="bg1"/>
                </a:solidFill>
                <a:latin typeface="Arial Black" panose="020B0A04020102020204" pitchFamily="34" charset="0"/>
              </a:rPr>
              <a:t>27</a:t>
            </a:r>
            <a:r>
              <a:rPr lang="en-IE" sz="1400" b="1" dirty="0">
                <a:solidFill>
                  <a:schemeClr val="bg1"/>
                </a:solidFill>
                <a:latin typeface="Arial Black" panose="020B0A04020102020204" pitchFamily="34" charset="0"/>
              </a:rPr>
              <a:t> </a:t>
            </a:r>
            <a:br>
              <a:rPr lang="en-IE" sz="1400" b="1" dirty="0">
                <a:solidFill>
                  <a:schemeClr val="bg1"/>
                </a:solidFill>
                <a:latin typeface="Arial Black" panose="020B0A04020102020204" pitchFamily="34" charset="0"/>
              </a:rPr>
            </a:br>
            <a:endParaRPr lang="en-IE" sz="1400" b="1" dirty="0">
              <a:solidFill>
                <a:schemeClr val="bg1"/>
              </a:solidFill>
              <a:latin typeface="Arial Black" panose="020B0A04020102020204" pitchFamily="34" charset="0"/>
            </a:endParaRPr>
          </a:p>
        </p:txBody>
      </p:sp>
      <p:pic>
        <p:nvPicPr>
          <p:cNvPr id="7" name="Picture 6">
            <a:extLst>
              <a:ext uri="{FF2B5EF4-FFF2-40B4-BE49-F238E27FC236}">
                <a16:creationId xmlns:a16="http://schemas.microsoft.com/office/drawing/2014/main" id="{04701FC3-0C74-42D8-A614-9148AB695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659" y="1351623"/>
            <a:ext cx="7386452" cy="4437409"/>
          </a:xfrm>
          <a:prstGeom prst="rect">
            <a:avLst/>
          </a:prstGeom>
        </p:spPr>
      </p:pic>
    </p:spTree>
    <p:extLst>
      <p:ext uri="{BB962C8B-B14F-4D97-AF65-F5344CB8AC3E}">
        <p14:creationId xmlns:p14="http://schemas.microsoft.com/office/powerpoint/2010/main" val="679866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D1EDE-81BD-4253-8772-CAD3FB6349DA}"/>
              </a:ext>
            </a:extLst>
          </p:cNvPr>
          <p:cNvSpPr>
            <a:spLocks noGrp="1"/>
          </p:cNvSpPr>
          <p:nvPr>
            <p:ph type="title"/>
          </p:nvPr>
        </p:nvSpPr>
        <p:spPr/>
        <p:txBody>
          <a:bodyPr/>
          <a:lstStyle/>
          <a:p>
            <a:r>
              <a:rPr lang="en-US" dirty="0"/>
              <a:t>Mo and Ko’s challenge</a:t>
            </a:r>
            <a:endParaRPr lang="en-IE" dirty="0"/>
          </a:p>
        </p:txBody>
      </p:sp>
      <p:sp>
        <p:nvSpPr>
          <p:cNvPr id="5" name="Title 1">
            <a:extLst>
              <a:ext uri="{FF2B5EF4-FFF2-40B4-BE49-F238E27FC236}">
                <a16:creationId xmlns:a16="http://schemas.microsoft.com/office/drawing/2014/main" id="{A270EB7E-AA2D-47AE-8AA8-CD267064D586}"/>
              </a:ext>
            </a:extLst>
          </p:cNvPr>
          <p:cNvSpPr txBox="1">
            <a:spLocks/>
          </p:cNvSpPr>
          <p:nvPr/>
        </p:nvSpPr>
        <p:spPr>
          <a:xfrm>
            <a:off x="-22773" y="642529"/>
            <a:ext cx="574129" cy="557135"/>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1200" b="0" dirty="0">
              <a:solidFill>
                <a:schemeClr val="bg1"/>
              </a:solidFill>
              <a:latin typeface="Arial Black" panose="020B0A04020102020204" pitchFamily="34" charset="0"/>
            </a:endParaRPr>
          </a:p>
          <a:p>
            <a:pPr>
              <a:spcBef>
                <a:spcPts val="600"/>
              </a:spcBef>
            </a:pPr>
            <a:r>
              <a:rPr lang="en-IE" sz="1600" b="1" dirty="0">
                <a:solidFill>
                  <a:schemeClr val="bg1"/>
                </a:solidFill>
                <a:latin typeface="Arial Black" panose="020B0A04020102020204" pitchFamily="34" charset="0"/>
              </a:rPr>
              <a:t>28</a:t>
            </a:r>
            <a:r>
              <a:rPr lang="en-IE" sz="1400" b="1" dirty="0">
                <a:solidFill>
                  <a:schemeClr val="bg1"/>
                </a:solidFill>
                <a:latin typeface="Arial Black" panose="020B0A04020102020204" pitchFamily="34" charset="0"/>
              </a:rPr>
              <a:t> </a:t>
            </a:r>
            <a:br>
              <a:rPr lang="en-IE" sz="1400" b="1" dirty="0">
                <a:solidFill>
                  <a:schemeClr val="bg1"/>
                </a:solidFill>
                <a:latin typeface="Arial Black" panose="020B0A04020102020204" pitchFamily="34" charset="0"/>
              </a:rPr>
            </a:br>
            <a:endParaRPr lang="en-IE" sz="1400" b="1" dirty="0">
              <a:solidFill>
                <a:schemeClr val="bg1"/>
              </a:solidFill>
              <a:latin typeface="Arial Black" panose="020B0A04020102020204" pitchFamily="34" charset="0"/>
            </a:endParaRPr>
          </a:p>
        </p:txBody>
      </p:sp>
      <p:pic>
        <p:nvPicPr>
          <p:cNvPr id="4" name="Picture 3" descr="Text, whiteboard&#10;&#10;Description automatically generated">
            <a:extLst>
              <a:ext uri="{FF2B5EF4-FFF2-40B4-BE49-F238E27FC236}">
                <a16:creationId xmlns:a16="http://schemas.microsoft.com/office/drawing/2014/main" id="{78D3E6C0-F405-4444-86C1-9098918D4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44" y="2113808"/>
            <a:ext cx="8110673" cy="2781107"/>
          </a:xfrm>
          <a:prstGeom prst="rect">
            <a:avLst/>
          </a:prstGeom>
        </p:spPr>
      </p:pic>
    </p:spTree>
    <p:extLst>
      <p:ext uri="{BB962C8B-B14F-4D97-AF65-F5344CB8AC3E}">
        <p14:creationId xmlns:p14="http://schemas.microsoft.com/office/powerpoint/2010/main" val="2798062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991D3-0F63-40E9-BAA4-83BDB6C13FA4}"/>
              </a:ext>
            </a:extLst>
          </p:cNvPr>
          <p:cNvSpPr>
            <a:spLocks noGrp="1"/>
          </p:cNvSpPr>
          <p:nvPr>
            <p:ph type="title"/>
          </p:nvPr>
        </p:nvSpPr>
        <p:spPr/>
        <p:txBody>
          <a:bodyPr/>
          <a:lstStyle/>
          <a:p>
            <a:r>
              <a:rPr lang="en-US" dirty="0"/>
              <a:t>Look and listen</a:t>
            </a:r>
            <a:endParaRPr lang="en-IE" dirty="0"/>
          </a:p>
        </p:txBody>
      </p:sp>
      <p:sp>
        <p:nvSpPr>
          <p:cNvPr id="4" name="Title 1">
            <a:extLst>
              <a:ext uri="{FF2B5EF4-FFF2-40B4-BE49-F238E27FC236}">
                <a16:creationId xmlns:a16="http://schemas.microsoft.com/office/drawing/2014/main" id="{19DC3412-18B7-4631-B691-DE4C4E3ED17B}"/>
              </a:ext>
            </a:extLst>
          </p:cNvPr>
          <p:cNvSpPr txBox="1">
            <a:spLocks/>
          </p:cNvSpPr>
          <p:nvPr/>
        </p:nvSpPr>
        <p:spPr>
          <a:xfrm>
            <a:off x="-22773" y="642529"/>
            <a:ext cx="574129" cy="557135"/>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1200" b="0" dirty="0">
              <a:solidFill>
                <a:schemeClr val="bg1"/>
              </a:solidFill>
              <a:latin typeface="Arial Black" panose="020B0A04020102020204" pitchFamily="34" charset="0"/>
            </a:endParaRPr>
          </a:p>
          <a:p>
            <a:pPr>
              <a:spcBef>
                <a:spcPts val="600"/>
              </a:spcBef>
            </a:pPr>
            <a:r>
              <a:rPr lang="en-IE" sz="1600" b="1" dirty="0">
                <a:solidFill>
                  <a:schemeClr val="bg1"/>
                </a:solidFill>
                <a:latin typeface="Arial Black" panose="020B0A04020102020204" pitchFamily="34" charset="0"/>
              </a:rPr>
              <a:t>29</a:t>
            </a:r>
            <a:r>
              <a:rPr lang="en-IE" sz="1400" b="1" dirty="0">
                <a:solidFill>
                  <a:schemeClr val="bg1"/>
                </a:solidFill>
                <a:latin typeface="Arial Black" panose="020B0A04020102020204" pitchFamily="34" charset="0"/>
              </a:rPr>
              <a:t> </a:t>
            </a:r>
            <a:br>
              <a:rPr lang="en-IE" sz="1400" b="1" dirty="0">
                <a:solidFill>
                  <a:schemeClr val="bg1"/>
                </a:solidFill>
                <a:latin typeface="Arial Black" panose="020B0A04020102020204" pitchFamily="34" charset="0"/>
              </a:rPr>
            </a:br>
            <a:endParaRPr lang="en-IE" sz="1400" b="1" dirty="0">
              <a:solidFill>
                <a:schemeClr val="bg1"/>
              </a:solidFill>
              <a:latin typeface="Arial Black" panose="020B0A04020102020204" pitchFamily="34" charset="0"/>
            </a:endParaRPr>
          </a:p>
        </p:txBody>
      </p:sp>
      <p:pic>
        <p:nvPicPr>
          <p:cNvPr id="5" name="Online Media 4" title="Calm Down Song">
            <a:hlinkClick r:id="" action="ppaction://media"/>
            <a:extLst>
              <a:ext uri="{FF2B5EF4-FFF2-40B4-BE49-F238E27FC236}">
                <a16:creationId xmlns:a16="http://schemas.microsoft.com/office/drawing/2014/main" id="{64EEC520-46AB-4714-8293-48B3DE73509C}"/>
              </a:ext>
            </a:extLst>
          </p:cNvPr>
          <p:cNvPicPr>
            <a:picLocks noRot="1" noChangeAspect="1"/>
          </p:cNvPicPr>
          <p:nvPr>
            <a:videoFile r:link="rId1"/>
          </p:nvPr>
        </p:nvPicPr>
        <p:blipFill>
          <a:blip r:embed="rId4"/>
          <a:stretch>
            <a:fillRect/>
          </a:stretch>
        </p:blipFill>
        <p:spPr>
          <a:xfrm>
            <a:off x="779517" y="1376636"/>
            <a:ext cx="7996621" cy="4518091"/>
          </a:xfrm>
          <a:prstGeom prst="rect">
            <a:avLst/>
          </a:prstGeom>
        </p:spPr>
      </p:pic>
    </p:spTree>
    <p:extLst>
      <p:ext uri="{BB962C8B-B14F-4D97-AF65-F5344CB8AC3E}">
        <p14:creationId xmlns:p14="http://schemas.microsoft.com/office/powerpoint/2010/main" val="261166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76BE-17FF-4CC8-BE7C-201D7F4947A6}"/>
              </a:ext>
            </a:extLst>
          </p:cNvPr>
          <p:cNvSpPr>
            <a:spLocks noGrp="1"/>
          </p:cNvSpPr>
          <p:nvPr>
            <p:ph type="title"/>
          </p:nvPr>
        </p:nvSpPr>
        <p:spPr/>
        <p:txBody>
          <a:bodyPr/>
          <a:lstStyle/>
          <a:p>
            <a:r>
              <a:rPr lang="en-US" dirty="0"/>
              <a:t>Pupil book time</a:t>
            </a:r>
            <a:endParaRPr lang="en-IE" dirty="0"/>
          </a:p>
        </p:txBody>
      </p:sp>
      <p:sp>
        <p:nvSpPr>
          <p:cNvPr id="4" name="Title 1">
            <a:extLst>
              <a:ext uri="{FF2B5EF4-FFF2-40B4-BE49-F238E27FC236}">
                <a16:creationId xmlns:a16="http://schemas.microsoft.com/office/drawing/2014/main" id="{74FB4132-7610-4281-87E9-09557DC14153}"/>
              </a:ext>
            </a:extLst>
          </p:cNvPr>
          <p:cNvSpPr txBox="1">
            <a:spLocks/>
          </p:cNvSpPr>
          <p:nvPr/>
        </p:nvSpPr>
        <p:spPr>
          <a:xfrm>
            <a:off x="-22773" y="642529"/>
            <a:ext cx="574129" cy="557135"/>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1200" b="0" dirty="0">
              <a:solidFill>
                <a:schemeClr val="bg1"/>
              </a:solidFill>
              <a:latin typeface="Arial Black" panose="020B0A04020102020204" pitchFamily="34" charset="0"/>
            </a:endParaRPr>
          </a:p>
          <a:p>
            <a:pPr>
              <a:spcBef>
                <a:spcPts val="600"/>
              </a:spcBef>
            </a:pPr>
            <a:r>
              <a:rPr lang="en-IE" sz="1600" b="1" dirty="0">
                <a:solidFill>
                  <a:schemeClr val="bg1"/>
                </a:solidFill>
                <a:latin typeface="Arial Black" panose="020B0A04020102020204" pitchFamily="34" charset="0"/>
              </a:rPr>
              <a:t>30</a:t>
            </a:r>
            <a:r>
              <a:rPr lang="en-IE" sz="1400" b="1" dirty="0">
                <a:solidFill>
                  <a:schemeClr val="bg1"/>
                </a:solidFill>
                <a:latin typeface="Arial Black" panose="020B0A04020102020204" pitchFamily="34" charset="0"/>
              </a:rPr>
              <a:t> </a:t>
            </a:r>
            <a:br>
              <a:rPr lang="en-IE" sz="1400" b="1" dirty="0">
                <a:solidFill>
                  <a:schemeClr val="bg1"/>
                </a:solidFill>
                <a:latin typeface="Arial Black" panose="020B0A04020102020204" pitchFamily="34" charset="0"/>
              </a:rPr>
            </a:br>
            <a:endParaRPr lang="en-IE" sz="1400" b="1" dirty="0">
              <a:solidFill>
                <a:schemeClr val="bg1"/>
              </a:solidFill>
              <a:latin typeface="Arial Black" panose="020B0A04020102020204" pitchFamily="34" charset="0"/>
            </a:endParaRPr>
          </a:p>
        </p:txBody>
      </p:sp>
      <p:pic>
        <p:nvPicPr>
          <p:cNvPr id="5" name="Picture 4" descr="Calendar&#10;&#10;Description automatically generated">
            <a:extLst>
              <a:ext uri="{FF2B5EF4-FFF2-40B4-BE49-F238E27FC236}">
                <a16:creationId xmlns:a16="http://schemas.microsoft.com/office/drawing/2014/main" id="{5820B8D2-AA66-4D43-B4B9-20322E163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474" y="1294411"/>
            <a:ext cx="6815566" cy="4678878"/>
          </a:xfrm>
          <a:prstGeom prst="rect">
            <a:avLst/>
          </a:prstGeom>
        </p:spPr>
      </p:pic>
    </p:spTree>
    <p:extLst>
      <p:ext uri="{BB962C8B-B14F-4D97-AF65-F5344CB8AC3E}">
        <p14:creationId xmlns:p14="http://schemas.microsoft.com/office/powerpoint/2010/main" val="282564894"/>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18730</TotalTime>
  <Words>628</Words>
  <Application>Microsoft Office PowerPoint</Application>
  <PresentationFormat>On-screen Show (4:3)</PresentationFormat>
  <Paragraphs>64</Paragraphs>
  <Slides>10</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 Black</vt:lpstr>
      <vt:lpstr>Calibri</vt:lpstr>
      <vt:lpstr>Calibri Light</vt:lpstr>
      <vt:lpstr>Comic Sans MS</vt:lpstr>
      <vt:lpstr>Times New Roman</vt:lpstr>
      <vt:lpstr>Office Theme</vt:lpstr>
      <vt:lpstr>PowerPoint Presentation</vt:lpstr>
      <vt:lpstr>Lesson 3: We can express our feelings</vt:lpstr>
      <vt:lpstr> We can express our feelings</vt:lpstr>
      <vt:lpstr> We can express our feelings</vt:lpstr>
      <vt:lpstr>Name it to tame it</vt:lpstr>
      <vt:lpstr> We can express our feelings</vt:lpstr>
      <vt:lpstr>Mo and Ko’s challenge</vt:lpstr>
      <vt:lpstr>Look and listen</vt:lpstr>
      <vt:lpstr>Pupil book time</vt:lpstr>
      <vt:lpstr>Goodbye Mo and Ko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Forman</dc:creator>
  <cp:lastModifiedBy>Conor Holmes</cp:lastModifiedBy>
  <cp:revision>575</cp:revision>
  <dcterms:created xsi:type="dcterms:W3CDTF">2020-09-11T13:49:25Z</dcterms:created>
  <dcterms:modified xsi:type="dcterms:W3CDTF">2022-02-23T15:57:00Z</dcterms:modified>
</cp:coreProperties>
</file>