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mp3" ContentType="audio/mpe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19.xml" ContentType="application/vnd.openxmlformats-officedocument.presentationml.notesSlide+xml"/>
  <Override PartName="/ppt/revisionInfo.xml" ContentType="application/vnd.ms-powerpoint.revisioninfo+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handoutMasterIdLst>
    <p:handoutMasterId r:id="rId41"/>
  </p:handoutMasterIdLst>
  <p:sldIdLst>
    <p:sldId id="827" r:id="rId2"/>
    <p:sldId id="1065" r:id="rId3"/>
    <p:sldId id="828" r:id="rId4"/>
    <p:sldId id="1083" r:id="rId5"/>
    <p:sldId id="1027" r:id="rId6"/>
    <p:sldId id="1055" r:id="rId7"/>
    <p:sldId id="1067" r:id="rId8"/>
    <p:sldId id="1070" r:id="rId9"/>
    <p:sldId id="1071" r:id="rId10"/>
    <p:sldId id="1072" r:id="rId11"/>
    <p:sldId id="1073" r:id="rId12"/>
    <p:sldId id="1074" r:id="rId13"/>
    <p:sldId id="1079" r:id="rId14"/>
    <p:sldId id="1080" r:id="rId15"/>
    <p:sldId id="1052" r:id="rId16"/>
    <p:sldId id="1051" r:id="rId17"/>
    <p:sldId id="1042" r:id="rId18"/>
    <p:sldId id="1032" r:id="rId19"/>
    <p:sldId id="1064" r:id="rId20"/>
    <p:sldId id="1041" r:id="rId21"/>
    <p:sldId id="1040" r:id="rId22"/>
    <p:sldId id="1028" r:id="rId23"/>
    <p:sldId id="1039" r:id="rId24"/>
    <p:sldId id="1043" r:id="rId25"/>
    <p:sldId id="1044" r:id="rId26"/>
    <p:sldId id="1045" r:id="rId27"/>
    <p:sldId id="1046" r:id="rId28"/>
    <p:sldId id="1047" r:id="rId29"/>
    <p:sldId id="1033" r:id="rId30"/>
    <p:sldId id="1034" r:id="rId31"/>
    <p:sldId id="1050" r:id="rId32"/>
    <p:sldId id="1069" r:id="rId33"/>
    <p:sldId id="1037" r:id="rId34"/>
    <p:sldId id="1082" r:id="rId35"/>
    <p:sldId id="1085" r:id="rId36"/>
    <p:sldId id="1081" r:id="rId37"/>
    <p:sldId id="1086" r:id="rId38"/>
    <p:sldId id="1078" r:id="rId39"/>
  </p:sldIdLst>
  <p:sldSz cx="9144000" cy="6858000" type="screen4x3"/>
  <p:notesSz cx="6669088" cy="9926638"/>
  <p:defaultTextStyle>
    <a:defPPr>
      <a:defRPr lang="en-US"/>
    </a:defPPr>
    <a:lvl1pPr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003BB0"/>
    <a:srgbClr val="454955"/>
    <a:srgbClr val="EA6CE4"/>
    <a:srgbClr val="002B82"/>
    <a:srgbClr val="002570"/>
    <a:srgbClr val="00339A"/>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15" autoAdjust="0"/>
    <p:restoredTop sz="68941" autoAdjust="0"/>
  </p:normalViewPr>
  <p:slideViewPr>
    <p:cSldViewPr>
      <p:cViewPr varScale="1">
        <p:scale>
          <a:sx n="112" d="100"/>
          <a:sy n="112" d="100"/>
        </p:scale>
        <p:origin x="-852" y="-90"/>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5172"/>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2889938" cy="498056"/>
          </a:xfrm>
          <a:prstGeom prst="rect">
            <a:avLst/>
          </a:prstGeom>
        </p:spPr>
        <p:txBody>
          <a:bodyPr vert="horz" lIns="94805" tIns="47403" rIns="94805" bIns="47403" rtlCol="0"/>
          <a:lstStyle>
            <a:lvl1pPr algn="l">
              <a:defRPr sz="1300"/>
            </a:lvl1pPr>
          </a:lstStyle>
          <a:p>
            <a:endParaRPr lang="en-IE" dirty="0"/>
          </a:p>
        </p:txBody>
      </p:sp>
      <p:sp>
        <p:nvSpPr>
          <p:cNvPr id="3" name="Date Placeholder 2"/>
          <p:cNvSpPr>
            <a:spLocks noGrp="1"/>
          </p:cNvSpPr>
          <p:nvPr>
            <p:ph type="dt" sz="quarter" idx="1"/>
          </p:nvPr>
        </p:nvSpPr>
        <p:spPr>
          <a:xfrm>
            <a:off x="3777608" y="2"/>
            <a:ext cx="2889938" cy="498056"/>
          </a:xfrm>
          <a:prstGeom prst="rect">
            <a:avLst/>
          </a:prstGeom>
        </p:spPr>
        <p:txBody>
          <a:bodyPr vert="horz" lIns="94805" tIns="47403" rIns="94805" bIns="47403" rtlCol="0"/>
          <a:lstStyle>
            <a:lvl1pPr algn="r">
              <a:defRPr sz="1300"/>
            </a:lvl1pPr>
          </a:lstStyle>
          <a:p>
            <a:fld id="{97287B22-9856-46A4-9128-BDAEDFECC86D}" type="datetimeFigureOut">
              <a:rPr lang="en-IE" smtClean="0"/>
              <a:pPr/>
              <a:t>27/02/2018</a:t>
            </a:fld>
            <a:endParaRPr lang="en-IE" dirty="0"/>
          </a:p>
        </p:txBody>
      </p:sp>
      <p:sp>
        <p:nvSpPr>
          <p:cNvPr id="4" name="Footer Placeholder 3"/>
          <p:cNvSpPr>
            <a:spLocks noGrp="1"/>
          </p:cNvSpPr>
          <p:nvPr>
            <p:ph type="ftr" sz="quarter" idx="2"/>
          </p:nvPr>
        </p:nvSpPr>
        <p:spPr>
          <a:xfrm>
            <a:off x="1" y="9428584"/>
            <a:ext cx="2889938" cy="498055"/>
          </a:xfrm>
          <a:prstGeom prst="rect">
            <a:avLst/>
          </a:prstGeom>
        </p:spPr>
        <p:txBody>
          <a:bodyPr vert="horz" lIns="94805" tIns="47403" rIns="94805" bIns="47403" rtlCol="0" anchor="b"/>
          <a:lstStyle>
            <a:lvl1pPr algn="l">
              <a:defRPr sz="1300"/>
            </a:lvl1pPr>
          </a:lstStyle>
          <a:p>
            <a:endParaRPr lang="en-IE" dirty="0"/>
          </a:p>
        </p:txBody>
      </p:sp>
      <p:sp>
        <p:nvSpPr>
          <p:cNvPr id="5" name="Slide Number Placeholder 4"/>
          <p:cNvSpPr>
            <a:spLocks noGrp="1"/>
          </p:cNvSpPr>
          <p:nvPr>
            <p:ph type="sldNum" sz="quarter" idx="3"/>
          </p:nvPr>
        </p:nvSpPr>
        <p:spPr>
          <a:xfrm>
            <a:off x="3777608" y="9428584"/>
            <a:ext cx="2889938" cy="498055"/>
          </a:xfrm>
          <a:prstGeom prst="rect">
            <a:avLst/>
          </a:prstGeom>
        </p:spPr>
        <p:txBody>
          <a:bodyPr vert="horz" lIns="94805" tIns="47403" rIns="94805" bIns="47403" rtlCol="0" anchor="b"/>
          <a:lstStyle>
            <a:lvl1pPr algn="r">
              <a:defRPr sz="1300"/>
            </a:lvl1pPr>
          </a:lstStyle>
          <a:p>
            <a:fld id="{F9E9D5AA-0F79-458D-AC34-36B7F66B297A}" type="slidenum">
              <a:rPr lang="en-IE" smtClean="0"/>
              <a:pPr/>
              <a:t>‹#›</a:t>
            </a:fld>
            <a:endParaRPr lang="en-IE" dirty="0"/>
          </a:p>
        </p:txBody>
      </p:sp>
    </p:spTree>
    <p:extLst>
      <p:ext uri="{BB962C8B-B14F-4D97-AF65-F5344CB8AC3E}">
        <p14:creationId xmlns="" xmlns:p14="http://schemas.microsoft.com/office/powerpoint/2010/main" val="19269780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2889938" cy="498056"/>
          </a:xfrm>
          <a:prstGeom prst="rect">
            <a:avLst/>
          </a:prstGeom>
        </p:spPr>
        <p:txBody>
          <a:bodyPr vert="horz" lIns="94805" tIns="47403" rIns="94805" bIns="47403" rtlCol="0"/>
          <a:lstStyle>
            <a:lvl1pPr algn="l">
              <a:defRPr sz="1300"/>
            </a:lvl1pPr>
          </a:lstStyle>
          <a:p>
            <a:endParaRPr lang="en-IE" dirty="0"/>
          </a:p>
        </p:txBody>
      </p:sp>
      <p:sp>
        <p:nvSpPr>
          <p:cNvPr id="3" name="Date Placeholder 2"/>
          <p:cNvSpPr>
            <a:spLocks noGrp="1"/>
          </p:cNvSpPr>
          <p:nvPr>
            <p:ph type="dt" idx="1"/>
          </p:nvPr>
        </p:nvSpPr>
        <p:spPr>
          <a:xfrm>
            <a:off x="3777608" y="2"/>
            <a:ext cx="2889938" cy="498056"/>
          </a:xfrm>
          <a:prstGeom prst="rect">
            <a:avLst/>
          </a:prstGeom>
        </p:spPr>
        <p:txBody>
          <a:bodyPr vert="horz" lIns="94805" tIns="47403" rIns="94805" bIns="47403" rtlCol="0"/>
          <a:lstStyle>
            <a:lvl1pPr algn="r">
              <a:defRPr sz="1300"/>
            </a:lvl1pPr>
          </a:lstStyle>
          <a:p>
            <a:fld id="{BA288E9A-1C4A-45FD-8F78-80D6113C1221}" type="datetimeFigureOut">
              <a:rPr lang="en-IE" smtClean="0"/>
              <a:pPr/>
              <a:t>27/02/2018</a:t>
            </a:fld>
            <a:endParaRPr lang="en-IE" dirty="0"/>
          </a:p>
        </p:txBody>
      </p:sp>
      <p:sp>
        <p:nvSpPr>
          <p:cNvPr id="4" name="Slide Image Placeholder 3"/>
          <p:cNvSpPr>
            <a:spLocks noGrp="1" noRot="1" noChangeAspect="1"/>
          </p:cNvSpPr>
          <p:nvPr>
            <p:ph type="sldImg" idx="2"/>
          </p:nvPr>
        </p:nvSpPr>
        <p:spPr>
          <a:xfrm>
            <a:off x="1101725" y="1241425"/>
            <a:ext cx="4465638" cy="3349625"/>
          </a:xfrm>
          <a:prstGeom prst="rect">
            <a:avLst/>
          </a:prstGeom>
          <a:noFill/>
          <a:ln w="12700">
            <a:solidFill>
              <a:prstClr val="black"/>
            </a:solidFill>
          </a:ln>
        </p:spPr>
        <p:txBody>
          <a:bodyPr vert="horz" lIns="94805" tIns="47403" rIns="94805" bIns="47403" rtlCol="0" anchor="ctr"/>
          <a:lstStyle/>
          <a:p>
            <a:endParaRPr lang="en-IE" dirty="0"/>
          </a:p>
        </p:txBody>
      </p:sp>
      <p:sp>
        <p:nvSpPr>
          <p:cNvPr id="5" name="Notes Placeholder 4"/>
          <p:cNvSpPr>
            <a:spLocks noGrp="1"/>
          </p:cNvSpPr>
          <p:nvPr>
            <p:ph type="body" sz="quarter" idx="3"/>
          </p:nvPr>
        </p:nvSpPr>
        <p:spPr>
          <a:xfrm>
            <a:off x="666909" y="4777197"/>
            <a:ext cx="5335270" cy="3908614"/>
          </a:xfrm>
          <a:prstGeom prst="rect">
            <a:avLst/>
          </a:prstGeom>
        </p:spPr>
        <p:txBody>
          <a:bodyPr vert="horz" lIns="94805" tIns="47403" rIns="94805" bIns="4740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1" y="9428584"/>
            <a:ext cx="2889938" cy="498055"/>
          </a:xfrm>
          <a:prstGeom prst="rect">
            <a:avLst/>
          </a:prstGeom>
        </p:spPr>
        <p:txBody>
          <a:bodyPr vert="horz" lIns="94805" tIns="47403" rIns="94805" bIns="47403" rtlCol="0" anchor="b"/>
          <a:lstStyle>
            <a:lvl1pPr algn="l">
              <a:defRPr sz="1300"/>
            </a:lvl1pPr>
          </a:lstStyle>
          <a:p>
            <a:endParaRPr lang="en-IE" dirty="0"/>
          </a:p>
        </p:txBody>
      </p:sp>
      <p:sp>
        <p:nvSpPr>
          <p:cNvPr id="7" name="Slide Number Placeholder 6"/>
          <p:cNvSpPr>
            <a:spLocks noGrp="1"/>
          </p:cNvSpPr>
          <p:nvPr>
            <p:ph type="sldNum" sz="quarter" idx="5"/>
          </p:nvPr>
        </p:nvSpPr>
        <p:spPr>
          <a:xfrm>
            <a:off x="3777608" y="9428584"/>
            <a:ext cx="2889938" cy="498055"/>
          </a:xfrm>
          <a:prstGeom prst="rect">
            <a:avLst/>
          </a:prstGeom>
        </p:spPr>
        <p:txBody>
          <a:bodyPr vert="horz" lIns="94805" tIns="47403" rIns="94805" bIns="47403" rtlCol="0" anchor="b"/>
          <a:lstStyle>
            <a:lvl1pPr algn="r">
              <a:defRPr sz="1300"/>
            </a:lvl1pPr>
          </a:lstStyle>
          <a:p>
            <a:fld id="{5B01B609-7C12-4157-B563-10226318685A}" type="slidenum">
              <a:rPr lang="en-IE" smtClean="0"/>
              <a:pPr/>
              <a:t>‹#›</a:t>
            </a:fld>
            <a:endParaRPr lang="en-IE" dirty="0"/>
          </a:p>
        </p:txBody>
      </p:sp>
    </p:spTree>
    <p:extLst>
      <p:ext uri="{BB962C8B-B14F-4D97-AF65-F5344CB8AC3E}">
        <p14:creationId xmlns="" xmlns:p14="http://schemas.microsoft.com/office/powerpoint/2010/main" val="34574681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www.otb.ie/wwb" TargetMode="External"/><Relationship Id="rId2" Type="http://schemas.openxmlformats.org/officeDocument/2006/relationships/slide" Target="../slides/slide36.xml"/><Relationship Id="rId1" Type="http://schemas.openxmlformats.org/officeDocument/2006/relationships/notesMaster" Target="../notesMasters/notesMaster1.xml"/><Relationship Id="rId5" Type="http://schemas.openxmlformats.org/officeDocument/2006/relationships/hyperlink" Target="https://www.facebook.com/weavingwb/" TargetMode="External"/><Relationship Id="rId4" Type="http://schemas.openxmlformats.org/officeDocument/2006/relationships/hyperlink" Target="https://twitter.com/Weaving_Wb"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Hello and welcome to this background, overview and implementation guide to the Weaving Well-Being programme. I’m Fiona Forman, a primary school teacher and co-author of the programme.</a:t>
            </a:r>
          </a:p>
        </p:txBody>
      </p:sp>
      <p:sp>
        <p:nvSpPr>
          <p:cNvPr id="4" name="Slide Number Placeholder 3"/>
          <p:cNvSpPr>
            <a:spLocks noGrp="1"/>
          </p:cNvSpPr>
          <p:nvPr>
            <p:ph type="sldNum" sz="quarter" idx="10"/>
          </p:nvPr>
        </p:nvSpPr>
        <p:spPr/>
        <p:txBody>
          <a:bodyPr/>
          <a:lstStyle/>
          <a:p>
            <a:fld id="{5B01B609-7C12-4157-B563-10226318685A}" type="slidenum">
              <a:rPr lang="en-IE" smtClean="0"/>
              <a:pPr/>
              <a:t>1</a:t>
            </a:fld>
            <a:endParaRPr lang="en-IE" dirty="0"/>
          </a:p>
        </p:txBody>
      </p:sp>
    </p:spTree>
    <p:extLst>
      <p:ext uri="{BB962C8B-B14F-4D97-AF65-F5344CB8AC3E}">
        <p14:creationId xmlns="" xmlns:p14="http://schemas.microsoft.com/office/powerpoint/2010/main" val="41130235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same research showed that  </a:t>
            </a:r>
            <a:r>
              <a:rPr lang="en-GB" sz="1200" dirty="0">
                <a:latin typeface="Constantia" panose="02030602050306030303" pitchFamily="18" charset="0"/>
              </a:rPr>
              <a:t>emotional well-being is also the strongest predictor of a successful and satisfying life in adulthood and is more powerful a predictor than income, educational level, physical health, family status or employment.</a:t>
            </a:r>
          </a:p>
          <a:p>
            <a:endParaRPr lang="en-GB" dirty="0"/>
          </a:p>
          <a:p>
            <a:r>
              <a:rPr lang="en-GB" dirty="0"/>
              <a:t>  This gives us another powerful reason to focus on well-being in schools!</a:t>
            </a:r>
          </a:p>
        </p:txBody>
      </p:sp>
      <p:sp>
        <p:nvSpPr>
          <p:cNvPr id="4" name="Slide Number Placeholder 3"/>
          <p:cNvSpPr>
            <a:spLocks noGrp="1"/>
          </p:cNvSpPr>
          <p:nvPr>
            <p:ph type="sldNum" sz="quarter" idx="10"/>
          </p:nvPr>
        </p:nvSpPr>
        <p:spPr/>
        <p:txBody>
          <a:bodyPr/>
          <a:lstStyle/>
          <a:p>
            <a:fld id="{5B01B609-7C12-4157-B563-10226318685A}" type="slidenum">
              <a:rPr lang="en-IE" smtClean="0"/>
              <a:pPr/>
              <a:t>10</a:t>
            </a:fld>
            <a:endParaRPr lang="en-IE" dirty="0"/>
          </a:p>
        </p:txBody>
      </p:sp>
    </p:spTree>
    <p:extLst>
      <p:ext uri="{BB962C8B-B14F-4D97-AF65-F5344CB8AC3E}">
        <p14:creationId xmlns="" xmlns:p14="http://schemas.microsoft.com/office/powerpoint/2010/main" val="20329517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9600" dirty="0">
                <a:latin typeface="Calibri" panose="020F0502020204030204" pitchFamily="34" charset="0"/>
                <a:cs typeface="Calibri" panose="020F0502020204030204" pitchFamily="34" charset="0"/>
              </a:rPr>
              <a:t>Research also shows that well-being programmes are most effective when delivered by </a:t>
            </a:r>
            <a:r>
              <a:rPr lang="en-IE" sz="9600" dirty="0">
                <a:solidFill>
                  <a:srgbClr val="FF0000"/>
                </a:solidFill>
                <a:latin typeface="Calibri" panose="020F0502020204030204" pitchFamily="34" charset="0"/>
                <a:cs typeface="Calibri" panose="020F0502020204030204" pitchFamily="34" charset="0"/>
              </a:rPr>
              <a:t>teachers</a:t>
            </a:r>
            <a:r>
              <a:rPr lang="en-IE" sz="9600" dirty="0">
                <a:latin typeface="Calibri" panose="020F0502020204030204" pitchFamily="34" charset="0"/>
                <a:cs typeface="Calibri" panose="020F0502020204030204" pitchFamily="34" charset="0"/>
              </a:rPr>
              <a:t> themselves, as opposed to outside experts.</a:t>
            </a:r>
          </a:p>
          <a:p>
            <a:r>
              <a:rPr lang="en-GB" dirty="0"/>
              <a:t>It is reassuring for us as teachers to know this. We are highly skilled and also have the connection and relationship with the children which is so vital in delivering any programmes.</a:t>
            </a:r>
          </a:p>
        </p:txBody>
      </p:sp>
      <p:sp>
        <p:nvSpPr>
          <p:cNvPr id="4" name="Slide Number Placeholder 3"/>
          <p:cNvSpPr>
            <a:spLocks noGrp="1"/>
          </p:cNvSpPr>
          <p:nvPr>
            <p:ph type="sldNum" sz="quarter" idx="10"/>
          </p:nvPr>
        </p:nvSpPr>
        <p:spPr/>
        <p:txBody>
          <a:bodyPr/>
          <a:lstStyle/>
          <a:p>
            <a:fld id="{5B01B609-7C12-4157-B563-10226318685A}" type="slidenum">
              <a:rPr lang="en-IE" smtClean="0"/>
              <a:pPr/>
              <a:t>11</a:t>
            </a:fld>
            <a:endParaRPr lang="en-IE" dirty="0"/>
          </a:p>
        </p:txBody>
      </p:sp>
    </p:spTree>
    <p:extLst>
      <p:ext uri="{BB962C8B-B14F-4D97-AF65-F5344CB8AC3E}">
        <p14:creationId xmlns="" xmlns:p14="http://schemas.microsoft.com/office/powerpoint/2010/main" val="4759898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Research shows that well-being in children is associated with many other successful outcomes such as </a:t>
            </a:r>
            <a:r>
              <a:rPr lang="en-GB" dirty="0">
                <a:latin typeface="Constantia" panose="02030602050306030303" pitchFamily="18" charset="0"/>
              </a:rPr>
              <a:t>higher school achievement and </a:t>
            </a:r>
          </a:p>
          <a:p>
            <a:r>
              <a:rPr lang="en-GB" dirty="0">
                <a:latin typeface="Constantia" panose="02030602050306030303" pitchFamily="18" charset="0"/>
              </a:rPr>
              <a:t>success in a wide variety of life domains, including relationships and resilience.</a:t>
            </a:r>
          </a:p>
          <a:p>
            <a:endParaRPr lang="en-GB" dirty="0">
              <a:latin typeface="Constantia" panose="02030602050306030303" pitchFamily="18" charset="0"/>
            </a:endParaRPr>
          </a:p>
          <a:p>
            <a:endParaRPr lang="en-GB" dirty="0"/>
          </a:p>
        </p:txBody>
      </p:sp>
      <p:sp>
        <p:nvSpPr>
          <p:cNvPr id="4" name="Slide Number Placeholder 3"/>
          <p:cNvSpPr>
            <a:spLocks noGrp="1"/>
          </p:cNvSpPr>
          <p:nvPr>
            <p:ph type="sldNum" sz="quarter" idx="10"/>
          </p:nvPr>
        </p:nvSpPr>
        <p:spPr/>
        <p:txBody>
          <a:bodyPr/>
          <a:lstStyle/>
          <a:p>
            <a:fld id="{5B01B609-7C12-4157-B563-10226318685A}" type="slidenum">
              <a:rPr lang="en-IE" smtClean="0"/>
              <a:pPr/>
              <a:t>12</a:t>
            </a:fld>
            <a:endParaRPr lang="en-IE" dirty="0"/>
          </a:p>
        </p:txBody>
      </p:sp>
    </p:spTree>
    <p:extLst>
      <p:ext uri="{BB962C8B-B14F-4D97-AF65-F5344CB8AC3E}">
        <p14:creationId xmlns="" xmlns:p14="http://schemas.microsoft.com/office/powerpoint/2010/main" val="27457016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Let’s look now at some  recent worrying  statistics on the well-being of young people in Ireland.</a:t>
            </a:r>
          </a:p>
        </p:txBody>
      </p:sp>
      <p:sp>
        <p:nvSpPr>
          <p:cNvPr id="4" name="Slide Number Placeholder 3"/>
          <p:cNvSpPr>
            <a:spLocks noGrp="1"/>
          </p:cNvSpPr>
          <p:nvPr>
            <p:ph type="sldNum" sz="quarter" idx="10"/>
          </p:nvPr>
        </p:nvSpPr>
        <p:spPr/>
        <p:txBody>
          <a:bodyPr/>
          <a:lstStyle/>
          <a:p>
            <a:fld id="{B0D20C34-3598-4FD5-B442-EA1F47716082}" type="slidenum">
              <a:rPr lang="en-GB" smtClean="0"/>
              <a:pPr/>
              <a:t>13</a:t>
            </a:fld>
            <a:endParaRPr lang="en-GB" dirty="0"/>
          </a:p>
        </p:txBody>
      </p:sp>
    </p:spTree>
    <p:extLst>
      <p:ext uri="{BB962C8B-B14F-4D97-AF65-F5344CB8AC3E}">
        <p14:creationId xmlns="" xmlns:p14="http://schemas.microsoft.com/office/powerpoint/2010/main" val="10690219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dirty="0">
                <a:solidFill>
                  <a:srgbClr val="FF0000"/>
                </a:solidFill>
                <a:latin typeface="Calibri" panose="020F0502020204030204" pitchFamily="34" charset="0"/>
                <a:cs typeface="Calibri" panose="020F0502020204030204" pitchFamily="34" charset="0"/>
              </a:rPr>
              <a:t>Promoting </a:t>
            </a:r>
            <a:r>
              <a:rPr lang="en-GB" sz="1200" dirty="0">
                <a:latin typeface="Calibri" panose="020F0502020204030204" pitchFamily="34" charset="0"/>
                <a:cs typeface="Calibri" panose="020F0502020204030204" pitchFamily="34" charset="0"/>
              </a:rPr>
              <a:t>children’s well-being in order to enhance their emotional and social competence is an important measure in the </a:t>
            </a:r>
            <a:r>
              <a:rPr lang="en-GB" sz="1200" dirty="0">
                <a:solidFill>
                  <a:srgbClr val="FF0000"/>
                </a:solidFill>
                <a:latin typeface="Calibri" panose="020F0502020204030204" pitchFamily="34" charset="0"/>
                <a:cs typeface="Calibri" panose="020F0502020204030204" pitchFamily="34" charset="0"/>
              </a:rPr>
              <a:t>prevention</a:t>
            </a:r>
            <a:r>
              <a:rPr lang="en-GB" sz="1200" dirty="0">
                <a:latin typeface="Calibri" panose="020F0502020204030204" pitchFamily="34" charset="0"/>
                <a:cs typeface="Calibri" panose="020F0502020204030204" pitchFamily="34" charset="0"/>
              </a:rPr>
              <a:t> of such disorders</a:t>
            </a:r>
          </a:p>
          <a:p>
            <a:pPr marL="0" indent="0">
              <a:buNone/>
            </a:pPr>
            <a:r>
              <a:rPr lang="en-GB" sz="1200" i="1" dirty="0">
                <a:latin typeface="Calibri" panose="020F0502020204030204" pitchFamily="34" charset="0"/>
                <a:cs typeface="Calibri" panose="020F0502020204030204" pitchFamily="34" charset="0"/>
              </a:rPr>
              <a:t>       (O’ Connell, Boat &amp; Warner, 2009)</a:t>
            </a:r>
          </a:p>
          <a:p>
            <a:pPr marL="0" indent="0">
              <a:buNone/>
            </a:pPr>
            <a:endParaRPr lang="en-GB" sz="1200" i="1" dirty="0">
              <a:latin typeface="Calibri" panose="020F0502020204030204" pitchFamily="34" charset="0"/>
              <a:cs typeface="Calibri" panose="020F0502020204030204" pitchFamily="34" charset="0"/>
            </a:endParaRPr>
          </a:p>
          <a:p>
            <a:pPr marL="0" indent="0">
              <a:buNone/>
            </a:pPr>
            <a:r>
              <a:rPr lang="en-GB" sz="1200" i="1" dirty="0">
                <a:latin typeface="Calibri" panose="020F0502020204030204" pitchFamily="34" charset="0"/>
                <a:cs typeface="Calibri" panose="020F0502020204030204" pitchFamily="34" charset="0"/>
              </a:rPr>
              <a:t>The Weaving Well-Being programme takes such a preventative approach and aims to equip children with skills to enhance their well-being and mental health.</a:t>
            </a:r>
          </a:p>
          <a:p>
            <a:endParaRPr lang="en-GB" dirty="0"/>
          </a:p>
        </p:txBody>
      </p:sp>
      <p:sp>
        <p:nvSpPr>
          <p:cNvPr id="4" name="Slide Number Placeholder 3"/>
          <p:cNvSpPr>
            <a:spLocks noGrp="1"/>
          </p:cNvSpPr>
          <p:nvPr>
            <p:ph type="sldNum" sz="quarter" idx="10"/>
          </p:nvPr>
        </p:nvSpPr>
        <p:spPr/>
        <p:txBody>
          <a:bodyPr/>
          <a:lstStyle/>
          <a:p>
            <a:fld id="{5B01B609-7C12-4157-B563-10226318685A}" type="slidenum">
              <a:rPr lang="en-IE" smtClean="0"/>
              <a:pPr/>
              <a:t>14</a:t>
            </a:fld>
            <a:endParaRPr lang="en-IE" dirty="0"/>
          </a:p>
        </p:txBody>
      </p:sp>
    </p:spTree>
    <p:extLst>
      <p:ext uri="{BB962C8B-B14F-4D97-AF65-F5344CB8AC3E}">
        <p14:creationId xmlns="" xmlns:p14="http://schemas.microsoft.com/office/powerpoint/2010/main" val="9214239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 will now  take a look some of the key aspects of Positive Psychology, as this forms the basis of the Weaving Well-Being Programme. Positive Psychology can be defined as </a:t>
            </a:r>
            <a:r>
              <a:rPr lang="en-IE" sz="1200" dirty="0">
                <a:solidFill>
                  <a:srgbClr val="FF0000"/>
                </a:solidFill>
                <a:latin typeface="Constantia" panose="02030602050306030303" pitchFamily="18" charset="0"/>
              </a:rPr>
              <a:t>the ‘science and practice of improving well-being’. It is an evidence-based discipline in which all of the skills, strategies and interventions have been tested and researched.</a:t>
            </a:r>
            <a:endParaRPr lang="en-GB" sz="1200" dirty="0">
              <a:solidFill>
                <a:srgbClr val="FF0000"/>
              </a:solidFill>
              <a:latin typeface="Constantia" panose="02030602050306030303" pitchFamily="18" charset="0"/>
            </a:endParaRPr>
          </a:p>
          <a:p>
            <a:endParaRPr lang="en-GB" dirty="0"/>
          </a:p>
        </p:txBody>
      </p:sp>
      <p:sp>
        <p:nvSpPr>
          <p:cNvPr id="4" name="Slide Number Placeholder 3"/>
          <p:cNvSpPr>
            <a:spLocks noGrp="1"/>
          </p:cNvSpPr>
          <p:nvPr>
            <p:ph type="sldNum" sz="quarter" idx="10"/>
          </p:nvPr>
        </p:nvSpPr>
        <p:spPr/>
        <p:txBody>
          <a:bodyPr/>
          <a:lstStyle/>
          <a:p>
            <a:fld id="{5B01B609-7C12-4157-B563-10226318685A}" type="slidenum">
              <a:rPr lang="en-IE" smtClean="0"/>
              <a:pPr/>
              <a:t>15</a:t>
            </a:fld>
            <a:endParaRPr lang="en-IE" dirty="0"/>
          </a:p>
        </p:txBody>
      </p:sp>
    </p:spTree>
    <p:extLst>
      <p:ext uri="{BB962C8B-B14F-4D97-AF65-F5344CB8AC3E}">
        <p14:creationId xmlns="" xmlns:p14="http://schemas.microsoft.com/office/powerpoint/2010/main" val="40176958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Positive Psychology was founded by Professor Martin Seligman, of the University of Pennsylvania, in 1998. His insight was that psychology up to that point was deficit-based and there was a need for more research on the factors which contribute to mental health and well-being.</a:t>
            </a:r>
          </a:p>
          <a:p>
            <a:r>
              <a:rPr lang="en-GB" dirty="0"/>
              <a:t>This continuum of mental health shows the important roles of both clinical psychology and Positive Psychology. Clinical psychology is concerned with bringing people from a minus level to the point of zero, which indicates the absence of disease.</a:t>
            </a:r>
          </a:p>
          <a:p>
            <a:r>
              <a:rPr lang="en-GB" dirty="0"/>
              <a:t>However, absence of disease is not mental health, so this is where Positive Psychology comes in. Its aim is to bring people from that neutral or zero point right up to an optimal level of flourishing.</a:t>
            </a:r>
          </a:p>
        </p:txBody>
      </p:sp>
      <p:sp>
        <p:nvSpPr>
          <p:cNvPr id="4" name="Slide Number Placeholder 3"/>
          <p:cNvSpPr>
            <a:spLocks noGrp="1"/>
          </p:cNvSpPr>
          <p:nvPr>
            <p:ph type="sldNum" sz="quarter" idx="10"/>
          </p:nvPr>
        </p:nvSpPr>
        <p:spPr/>
        <p:txBody>
          <a:bodyPr/>
          <a:lstStyle/>
          <a:p>
            <a:fld id="{5B01B609-7C12-4157-B563-10226318685A}" type="slidenum">
              <a:rPr lang="en-IE" smtClean="0"/>
              <a:pPr/>
              <a:t>16</a:t>
            </a:fld>
            <a:endParaRPr lang="en-IE" dirty="0"/>
          </a:p>
        </p:txBody>
      </p:sp>
    </p:spTree>
    <p:extLst>
      <p:ext uri="{BB962C8B-B14F-4D97-AF65-F5344CB8AC3E}">
        <p14:creationId xmlns="" xmlns:p14="http://schemas.microsoft.com/office/powerpoint/2010/main" val="27905789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Martin Seligman’s  PERMA theory is one of the best-known theories of well-being. Seligman suggests that well-being is a dynamic process composed of five particular components – Positive Emotions, Engagement with life through the use of personal Character Strengths, Relationships, Accomplishment and Meaning.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The  Weaving Well-Being programme is underpinned by this theory, with an added focus on resilience. </a:t>
            </a:r>
          </a:p>
          <a:p>
            <a:endParaRPr lang="en-GB" dirty="0"/>
          </a:p>
        </p:txBody>
      </p:sp>
      <p:sp>
        <p:nvSpPr>
          <p:cNvPr id="4" name="Slide Number Placeholder 3"/>
          <p:cNvSpPr>
            <a:spLocks noGrp="1"/>
          </p:cNvSpPr>
          <p:nvPr>
            <p:ph type="sldNum" sz="quarter" idx="10"/>
          </p:nvPr>
        </p:nvSpPr>
        <p:spPr/>
        <p:txBody>
          <a:bodyPr/>
          <a:lstStyle/>
          <a:p>
            <a:fld id="{5B01B609-7C12-4157-B563-10226318685A}" type="slidenum">
              <a:rPr lang="en-IE" smtClean="0"/>
              <a:pPr/>
              <a:t>17</a:t>
            </a:fld>
            <a:endParaRPr lang="en-IE" dirty="0"/>
          </a:p>
        </p:txBody>
      </p:sp>
    </p:spTree>
    <p:extLst>
      <p:ext uri="{BB962C8B-B14F-4D97-AF65-F5344CB8AC3E}">
        <p14:creationId xmlns="" xmlns:p14="http://schemas.microsoft.com/office/powerpoint/2010/main" val="30082893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will now take a look at the structure of the programme. Each level consists of a 10-week programme which is designed to be taught as one lesson weekly over 10 consecutive weeks.</a:t>
            </a:r>
          </a:p>
          <a:p>
            <a:r>
              <a:rPr lang="en-GB" dirty="0"/>
              <a:t>There is a Teacher Resource Book  which contains background information, lesson plans with SPHE strands and strand units  and a CD . The CD contains a PowerPoint for each lessons and also printable posters. Guided meditations are also included for some levels of the programme. There is also an accompanying Pupil book for each level.</a:t>
            </a:r>
          </a:p>
          <a:p>
            <a:endParaRPr lang="en-GB" dirty="0"/>
          </a:p>
        </p:txBody>
      </p:sp>
      <p:sp>
        <p:nvSpPr>
          <p:cNvPr id="4" name="Slide Number Placeholder 3"/>
          <p:cNvSpPr>
            <a:spLocks noGrp="1"/>
          </p:cNvSpPr>
          <p:nvPr>
            <p:ph type="sldNum" sz="quarter" idx="10"/>
          </p:nvPr>
        </p:nvSpPr>
        <p:spPr/>
        <p:txBody>
          <a:bodyPr/>
          <a:lstStyle/>
          <a:p>
            <a:fld id="{5B01B609-7C12-4157-B563-10226318685A}" type="slidenum">
              <a:rPr lang="en-IE" smtClean="0"/>
              <a:pPr/>
              <a:t>18</a:t>
            </a:fld>
            <a:endParaRPr lang="en-IE" dirty="0"/>
          </a:p>
        </p:txBody>
      </p:sp>
    </p:spTree>
    <p:extLst>
      <p:ext uri="{BB962C8B-B14F-4D97-AF65-F5344CB8AC3E}">
        <p14:creationId xmlns="" xmlns:p14="http://schemas.microsoft.com/office/powerpoint/2010/main" val="6593559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Each level is stand alone, however it also designed to  build concepts and skills incrementally over the 5 year period.</a:t>
            </a:r>
          </a:p>
          <a:p>
            <a:r>
              <a:rPr lang="en-GB" dirty="0"/>
              <a:t> It can be used as a springboard for ‘weaving’ and embedding the skills and strategies into the everyday life of the children.</a:t>
            </a:r>
          </a:p>
          <a:p>
            <a:endParaRPr lang="en-GB" dirty="0"/>
          </a:p>
        </p:txBody>
      </p:sp>
      <p:sp>
        <p:nvSpPr>
          <p:cNvPr id="4" name="Slide Number Placeholder 3"/>
          <p:cNvSpPr>
            <a:spLocks noGrp="1"/>
          </p:cNvSpPr>
          <p:nvPr>
            <p:ph type="sldNum" sz="quarter" idx="10"/>
          </p:nvPr>
        </p:nvSpPr>
        <p:spPr/>
        <p:txBody>
          <a:bodyPr/>
          <a:lstStyle/>
          <a:p>
            <a:fld id="{5B01B609-7C12-4157-B563-10226318685A}" type="slidenum">
              <a:rPr lang="en-IE" smtClean="0"/>
              <a:pPr/>
              <a:t>19</a:t>
            </a:fld>
            <a:endParaRPr lang="en-IE" dirty="0"/>
          </a:p>
        </p:txBody>
      </p:sp>
    </p:spTree>
    <p:extLst>
      <p:ext uri="{BB962C8B-B14F-4D97-AF65-F5344CB8AC3E}">
        <p14:creationId xmlns="" xmlns:p14="http://schemas.microsoft.com/office/powerpoint/2010/main" val="23175459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The presentation will begin with some background information on the Weaving Well-Being programme. We will continue by defining well-being in order to get a clear sense of the concept. Next, a short synopsis of Positive Psychology, which is the science of well-being, will be outlined, as the programme is based on this relatively new branch of psychology.</a:t>
            </a:r>
          </a:p>
          <a:p>
            <a:r>
              <a:rPr lang="en-GB" dirty="0"/>
              <a:t>The structure of the programme will then be explained, followed by a brief  overview of each of the different programme levels. </a:t>
            </a:r>
          </a:p>
          <a:p>
            <a:r>
              <a:rPr lang="en-GB" dirty="0"/>
              <a:t>Finally, the incremental approach of the programme and an implementation guide  will be outlined.</a:t>
            </a:r>
          </a:p>
        </p:txBody>
      </p:sp>
      <p:sp>
        <p:nvSpPr>
          <p:cNvPr id="4" name="Slide Number Placeholder 3"/>
          <p:cNvSpPr>
            <a:spLocks noGrp="1"/>
          </p:cNvSpPr>
          <p:nvPr>
            <p:ph type="sldNum" sz="quarter" idx="10"/>
          </p:nvPr>
        </p:nvSpPr>
        <p:spPr/>
        <p:txBody>
          <a:bodyPr/>
          <a:lstStyle/>
          <a:p>
            <a:fld id="{5B01B609-7C12-4157-B563-10226318685A}" type="slidenum">
              <a:rPr lang="en-IE" smtClean="0"/>
              <a:pPr/>
              <a:t>2</a:t>
            </a:fld>
            <a:endParaRPr lang="en-IE" dirty="0"/>
          </a:p>
        </p:txBody>
      </p:sp>
    </p:spTree>
    <p:extLst>
      <p:ext uri="{BB962C8B-B14F-4D97-AF65-F5344CB8AC3E}">
        <p14:creationId xmlns="" xmlns:p14="http://schemas.microsoft.com/office/powerpoint/2010/main" val="27999815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pull-out Parent Guide is contained in each Pupil Book</a:t>
            </a:r>
          </a:p>
          <a:p>
            <a:r>
              <a:rPr lang="en-GB" dirty="0"/>
              <a:t> This provides background information and offers suggestions for developing concepts in the home environment.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During the first lesson, children can be reminded to ask their parents to detach the guide to refer to on a weekly basis</a:t>
            </a:r>
            <a:br>
              <a:rPr lang="en-GB" sz="1200" dirty="0"/>
            </a:br>
            <a:r>
              <a:rPr lang="en-GB" sz="12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r>
            <a:br>
              <a:rPr lang="en-GB" sz="1200" dirty="0"/>
            </a:br>
            <a:r>
              <a:rPr lang="en-GB" sz="1200" dirty="0"/>
              <a:t> </a:t>
            </a:r>
          </a:p>
          <a:p>
            <a:endParaRPr lang="en-GB" dirty="0"/>
          </a:p>
          <a:p>
            <a:endParaRPr lang="en-GB" dirty="0"/>
          </a:p>
        </p:txBody>
      </p:sp>
      <p:sp>
        <p:nvSpPr>
          <p:cNvPr id="4" name="Slide Number Placeholder 3"/>
          <p:cNvSpPr>
            <a:spLocks noGrp="1"/>
          </p:cNvSpPr>
          <p:nvPr>
            <p:ph type="sldNum" sz="quarter" idx="10"/>
          </p:nvPr>
        </p:nvSpPr>
        <p:spPr/>
        <p:txBody>
          <a:bodyPr/>
          <a:lstStyle/>
          <a:p>
            <a:fld id="{5B01B609-7C12-4157-B563-10226318685A}" type="slidenum">
              <a:rPr lang="en-IE" smtClean="0"/>
              <a:pPr/>
              <a:t>20</a:t>
            </a:fld>
            <a:endParaRPr lang="en-IE" dirty="0"/>
          </a:p>
        </p:txBody>
      </p:sp>
    </p:spTree>
    <p:extLst>
      <p:ext uri="{BB962C8B-B14F-4D97-AF65-F5344CB8AC3E}">
        <p14:creationId xmlns="" xmlns:p14="http://schemas.microsoft.com/office/powerpoint/2010/main" val="26435288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Each lesson plan has an introductory PowerPoint</a:t>
            </a:r>
          </a:p>
          <a:p>
            <a:r>
              <a:rPr lang="en-GB" dirty="0"/>
              <a:t> There are also 2 activities in the Pupil book, a</a:t>
            </a:r>
          </a:p>
          <a:p>
            <a:r>
              <a:rPr lang="en-GB" dirty="0"/>
              <a:t>Homework Activity</a:t>
            </a:r>
          </a:p>
          <a:p>
            <a:r>
              <a:rPr lang="en-GB" dirty="0"/>
              <a:t>Suggestions for integration with other curricular areas</a:t>
            </a:r>
          </a:p>
          <a:p>
            <a:r>
              <a:rPr lang="en-GB" dirty="0"/>
              <a:t>Photocopiable worksheets</a:t>
            </a:r>
          </a:p>
          <a:p>
            <a:r>
              <a:rPr lang="en-GB" dirty="0"/>
              <a:t>Videos (which include footage taken in Irish schools) and multi-media links.</a:t>
            </a:r>
          </a:p>
          <a:p>
            <a:r>
              <a:rPr lang="en-GB" dirty="0"/>
              <a:t>Posters for classroom use are also included</a:t>
            </a:r>
          </a:p>
          <a:p>
            <a:endParaRPr lang="en-GB" dirty="0"/>
          </a:p>
        </p:txBody>
      </p:sp>
      <p:sp>
        <p:nvSpPr>
          <p:cNvPr id="4" name="Slide Number Placeholder 3"/>
          <p:cNvSpPr>
            <a:spLocks noGrp="1"/>
          </p:cNvSpPr>
          <p:nvPr>
            <p:ph type="sldNum" sz="quarter" idx="10"/>
          </p:nvPr>
        </p:nvSpPr>
        <p:spPr/>
        <p:txBody>
          <a:bodyPr/>
          <a:lstStyle/>
          <a:p>
            <a:fld id="{5B01B609-7C12-4157-B563-10226318685A}" type="slidenum">
              <a:rPr lang="en-IE" smtClean="0"/>
              <a:pPr/>
              <a:t>21</a:t>
            </a:fld>
            <a:endParaRPr lang="en-IE" dirty="0"/>
          </a:p>
        </p:txBody>
      </p:sp>
    </p:spTree>
    <p:extLst>
      <p:ext uri="{BB962C8B-B14F-4D97-AF65-F5344CB8AC3E}">
        <p14:creationId xmlns="" xmlns:p14="http://schemas.microsoft.com/office/powerpoint/2010/main" val="28780451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is an overview of   the entire programme, from second to sixth class. This diagram shows the programme overview and the focus of each year level. For second class, the focus is Character Strengths, for third it’s Positive Emotions, for fourth it’s Resilience, for fifth it’s Positive Relationships and for sixth it’s Empowering Beliefs.</a:t>
            </a:r>
          </a:p>
          <a:p>
            <a:r>
              <a:rPr lang="en-GB" dirty="0"/>
              <a:t>We can see many  elements of Seligman’s  PERMA theory included across the different levels.</a:t>
            </a:r>
          </a:p>
        </p:txBody>
      </p:sp>
      <p:sp>
        <p:nvSpPr>
          <p:cNvPr id="4" name="Slide Number Placeholder 3"/>
          <p:cNvSpPr>
            <a:spLocks noGrp="1"/>
          </p:cNvSpPr>
          <p:nvPr>
            <p:ph type="sldNum" sz="quarter" idx="10"/>
          </p:nvPr>
        </p:nvSpPr>
        <p:spPr/>
        <p:txBody>
          <a:bodyPr/>
          <a:lstStyle/>
          <a:p>
            <a:fld id="{5B01B609-7C12-4157-B563-10226318685A}" type="slidenum">
              <a:rPr lang="en-IE" smtClean="0"/>
              <a:pPr/>
              <a:t>22</a:t>
            </a:fld>
            <a:endParaRPr lang="en-IE" dirty="0"/>
          </a:p>
        </p:txBody>
      </p:sp>
    </p:spTree>
    <p:extLst>
      <p:ext uri="{BB962C8B-B14F-4D97-AF65-F5344CB8AC3E}">
        <p14:creationId xmlns="" xmlns:p14="http://schemas.microsoft.com/office/powerpoint/2010/main" val="38884082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kern="1200" dirty="0">
                <a:solidFill>
                  <a:schemeClr val="tx1"/>
                </a:solidFill>
                <a:latin typeface="+mn-lt"/>
                <a:ea typeface="+mn-ea"/>
                <a:cs typeface="+mn-cs"/>
              </a:rPr>
              <a:t>Each level has a specific theme with related symbols and imagery to make the lessons child-c</a:t>
            </a:r>
            <a:r>
              <a:rPr lang="en-GB" sz="800" kern="1200" dirty="0">
                <a:solidFill>
                  <a:schemeClr val="tx1"/>
                </a:solidFill>
                <a:latin typeface="+mn-lt"/>
                <a:ea typeface="+mn-ea"/>
                <a:cs typeface="Calibri" panose="020F0502020204030204" pitchFamily="34" charset="0"/>
              </a:rPr>
              <a:t>entred</a:t>
            </a:r>
            <a:r>
              <a:rPr lang="en-GB" sz="800" kern="1200" dirty="0">
                <a:solidFill>
                  <a:schemeClr val="tx1"/>
                </a:solidFill>
                <a:latin typeface="+mn-lt"/>
                <a:ea typeface="+mn-ea"/>
                <a:cs typeface="+mn-cs"/>
              </a:rPr>
              <a:t>, appealing and easier for children to understand and absorb.</a:t>
            </a:r>
          </a:p>
          <a:p>
            <a:endParaRPr lang="en-GB" dirty="0"/>
          </a:p>
        </p:txBody>
      </p:sp>
      <p:sp>
        <p:nvSpPr>
          <p:cNvPr id="4" name="Slide Number Placeholder 3"/>
          <p:cNvSpPr>
            <a:spLocks noGrp="1"/>
          </p:cNvSpPr>
          <p:nvPr>
            <p:ph type="sldNum" sz="quarter" idx="10"/>
          </p:nvPr>
        </p:nvSpPr>
        <p:spPr/>
        <p:txBody>
          <a:bodyPr/>
          <a:lstStyle/>
          <a:p>
            <a:fld id="{5B01B609-7C12-4157-B563-10226318685A}" type="slidenum">
              <a:rPr lang="en-IE" smtClean="0"/>
              <a:pPr/>
              <a:t>23</a:t>
            </a:fld>
            <a:endParaRPr lang="en-IE" dirty="0"/>
          </a:p>
        </p:txBody>
      </p:sp>
    </p:spTree>
    <p:extLst>
      <p:ext uri="{BB962C8B-B14F-4D97-AF65-F5344CB8AC3E}">
        <p14:creationId xmlns="" xmlns:p14="http://schemas.microsoft.com/office/powerpoint/2010/main" val="30969499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Let’s now look at the theme of each year level. For </a:t>
            </a:r>
            <a:r>
              <a:rPr lang="en-GB" sz="800" b="0" kern="1200" dirty="0">
                <a:solidFill>
                  <a:schemeClr val="tx1"/>
                </a:solidFill>
                <a:latin typeface="+mn-lt"/>
                <a:ea typeface="+mn-ea"/>
                <a:cs typeface="+mn-cs"/>
              </a:rPr>
              <a:t>2</a:t>
            </a:r>
            <a:r>
              <a:rPr lang="en-GB" sz="800" b="0" kern="1200" baseline="30000" dirty="0">
                <a:solidFill>
                  <a:schemeClr val="tx1"/>
                </a:solidFill>
                <a:latin typeface="+mn-lt"/>
                <a:ea typeface="+mn-ea"/>
                <a:cs typeface="+mn-cs"/>
              </a:rPr>
              <a:t>nd</a:t>
            </a:r>
            <a:r>
              <a:rPr lang="en-GB" sz="800" b="0" kern="1200" dirty="0">
                <a:solidFill>
                  <a:schemeClr val="tx1"/>
                </a:solidFill>
                <a:latin typeface="+mn-lt"/>
                <a:ea typeface="+mn-ea"/>
                <a:cs typeface="+mn-cs"/>
              </a:rPr>
              <a:t>  Class, the focus is on  Character Strengths and </a:t>
            </a:r>
          </a:p>
          <a:p>
            <a:pPr marL="0" indent="0">
              <a:buNone/>
            </a:pPr>
            <a:r>
              <a:rPr lang="en-GB" sz="800" b="0" kern="1200" dirty="0">
                <a:solidFill>
                  <a:schemeClr val="tx1"/>
                </a:solidFill>
                <a:latin typeface="+mn-lt"/>
                <a:ea typeface="+mn-ea"/>
                <a:cs typeface="+mn-cs"/>
              </a:rPr>
              <a:t>  the theme is </a:t>
            </a:r>
            <a:r>
              <a:rPr lang="en-GB" sz="800" b="0" kern="1200" dirty="0">
                <a:solidFill>
                  <a:srgbClr val="0070C0"/>
                </a:solidFill>
                <a:latin typeface="+mn-lt"/>
                <a:ea typeface="+mn-ea"/>
                <a:cs typeface="+mn-cs"/>
              </a:rPr>
              <a:t>Treasure. </a:t>
            </a:r>
            <a:r>
              <a:rPr lang="en-GB" sz="800" b="0" kern="1200" dirty="0">
                <a:solidFill>
                  <a:schemeClr val="tx1"/>
                </a:solidFill>
                <a:latin typeface="+mn-lt"/>
                <a:ea typeface="+mn-ea"/>
                <a:cs typeface="+mn-cs"/>
              </a:rPr>
              <a:t>Each of the 24  strengths of Positive Psychology, for example, curiosity, creativity, bravery, kindness, optimism, teamwork,  is presented as a treasure coin.  </a:t>
            </a:r>
          </a:p>
          <a:p>
            <a:endParaRPr lang="en-GB" dirty="0"/>
          </a:p>
        </p:txBody>
      </p:sp>
      <p:sp>
        <p:nvSpPr>
          <p:cNvPr id="4" name="Slide Number Placeholder 3"/>
          <p:cNvSpPr>
            <a:spLocks noGrp="1"/>
          </p:cNvSpPr>
          <p:nvPr>
            <p:ph type="sldNum" sz="quarter" idx="10"/>
          </p:nvPr>
        </p:nvSpPr>
        <p:spPr/>
        <p:txBody>
          <a:bodyPr/>
          <a:lstStyle/>
          <a:p>
            <a:fld id="{5B01B609-7C12-4157-B563-10226318685A}" type="slidenum">
              <a:rPr lang="en-IE" smtClean="0"/>
              <a:pPr/>
              <a:t>24</a:t>
            </a:fld>
            <a:endParaRPr lang="en-IE" dirty="0"/>
          </a:p>
        </p:txBody>
      </p:sp>
    </p:spTree>
    <p:extLst>
      <p:ext uri="{BB962C8B-B14F-4D97-AF65-F5344CB8AC3E}">
        <p14:creationId xmlns="" xmlns:p14="http://schemas.microsoft.com/office/powerpoint/2010/main" val="15181307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dirty="0"/>
              <a:t> </a:t>
            </a:r>
            <a:r>
              <a:rPr lang="en-GB" b="0" dirty="0"/>
              <a:t>For 3</a:t>
            </a:r>
            <a:r>
              <a:rPr lang="en-GB" b="0" baseline="30000" dirty="0"/>
              <a:t>rd</a:t>
            </a:r>
            <a:r>
              <a:rPr lang="en-GB" b="0" dirty="0"/>
              <a:t> Class, the focus is Positive Emotions and the theme is ‘</a:t>
            </a:r>
            <a:r>
              <a:rPr lang="en-GB" b="0" dirty="0">
                <a:solidFill>
                  <a:srgbClr val="0070C0"/>
                </a:solidFill>
              </a:rPr>
              <a:t>Positive Emotion Potion’</a:t>
            </a:r>
          </a:p>
          <a:p>
            <a:pPr marL="0" indent="0">
              <a:buNone/>
            </a:pPr>
            <a:r>
              <a:rPr lang="en-GB" b="0" dirty="0"/>
              <a:t>5  evidence-based activities which enhance Positive Emotions, including gratitude and flow, are presented as ingredients in a ‘Positive Emotion Potion’</a:t>
            </a:r>
          </a:p>
          <a:p>
            <a:endParaRPr lang="en-GB" dirty="0"/>
          </a:p>
        </p:txBody>
      </p:sp>
      <p:sp>
        <p:nvSpPr>
          <p:cNvPr id="4" name="Slide Number Placeholder 3"/>
          <p:cNvSpPr>
            <a:spLocks noGrp="1"/>
          </p:cNvSpPr>
          <p:nvPr>
            <p:ph type="sldNum" sz="quarter" idx="10"/>
          </p:nvPr>
        </p:nvSpPr>
        <p:spPr/>
        <p:txBody>
          <a:bodyPr/>
          <a:lstStyle/>
          <a:p>
            <a:fld id="{5B01B609-7C12-4157-B563-10226318685A}" type="slidenum">
              <a:rPr lang="en-IE" smtClean="0"/>
              <a:pPr/>
              <a:t>25</a:t>
            </a:fld>
            <a:endParaRPr lang="en-IE" dirty="0"/>
          </a:p>
        </p:txBody>
      </p:sp>
    </p:spTree>
    <p:extLst>
      <p:ext uri="{BB962C8B-B14F-4D97-AF65-F5344CB8AC3E}">
        <p14:creationId xmlns="" xmlns:p14="http://schemas.microsoft.com/office/powerpoint/2010/main" val="30153764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 For 4</a:t>
            </a:r>
            <a:r>
              <a:rPr lang="en-GB" sz="1200" baseline="30000" dirty="0"/>
              <a:t>th</a:t>
            </a:r>
            <a:r>
              <a:rPr lang="en-GB" sz="1200" dirty="0"/>
              <a:t> Class the focus is  Resilience and the theme is Tools.  6 resilience strategies, including mindfulness, perspective and healthy distraction are presented as ‘tools’ which the children can select from and use to cope with everyday challenges and disappointments. </a:t>
            </a:r>
          </a:p>
          <a:p>
            <a:endParaRPr lang="en-GB" dirty="0"/>
          </a:p>
        </p:txBody>
      </p:sp>
      <p:sp>
        <p:nvSpPr>
          <p:cNvPr id="4" name="Slide Number Placeholder 3"/>
          <p:cNvSpPr>
            <a:spLocks noGrp="1"/>
          </p:cNvSpPr>
          <p:nvPr>
            <p:ph type="sldNum" sz="quarter" idx="10"/>
          </p:nvPr>
        </p:nvSpPr>
        <p:spPr/>
        <p:txBody>
          <a:bodyPr/>
          <a:lstStyle/>
          <a:p>
            <a:fld id="{5B01B609-7C12-4157-B563-10226318685A}" type="slidenum">
              <a:rPr lang="en-IE" smtClean="0"/>
              <a:pPr/>
              <a:t>26</a:t>
            </a:fld>
            <a:endParaRPr lang="en-IE" dirty="0"/>
          </a:p>
        </p:txBody>
      </p:sp>
    </p:spTree>
    <p:extLst>
      <p:ext uri="{BB962C8B-B14F-4D97-AF65-F5344CB8AC3E}">
        <p14:creationId xmlns="" xmlns:p14="http://schemas.microsoft.com/office/powerpoint/2010/main" val="10640153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In 5</a:t>
            </a:r>
            <a:r>
              <a:rPr lang="en-GB" baseline="30000" dirty="0"/>
              <a:t>th</a:t>
            </a:r>
            <a:r>
              <a:rPr lang="en-GB" dirty="0"/>
              <a:t> Class, the focus is Positive Relationships.</a:t>
            </a:r>
          </a:p>
          <a:p>
            <a:r>
              <a:rPr lang="en-GB" dirty="0"/>
              <a:t> The theme is Steps to Positive Relationships. 8 steps to nurture relationships, including empathy and conflict resolution,  are presented and the first letters of each step combine to form the word ‘Relating’</a:t>
            </a:r>
          </a:p>
          <a:p>
            <a:endParaRPr lang="en-GB" dirty="0"/>
          </a:p>
        </p:txBody>
      </p:sp>
      <p:sp>
        <p:nvSpPr>
          <p:cNvPr id="4" name="Slide Number Placeholder 3"/>
          <p:cNvSpPr>
            <a:spLocks noGrp="1"/>
          </p:cNvSpPr>
          <p:nvPr>
            <p:ph type="sldNum" sz="quarter" idx="10"/>
          </p:nvPr>
        </p:nvSpPr>
        <p:spPr/>
        <p:txBody>
          <a:bodyPr/>
          <a:lstStyle/>
          <a:p>
            <a:fld id="{5B01B609-7C12-4157-B563-10226318685A}" type="slidenum">
              <a:rPr lang="en-IE" smtClean="0"/>
              <a:pPr/>
              <a:t>27</a:t>
            </a:fld>
            <a:endParaRPr lang="en-IE" dirty="0"/>
          </a:p>
        </p:txBody>
      </p:sp>
    </p:spTree>
    <p:extLst>
      <p:ext uri="{BB962C8B-B14F-4D97-AF65-F5344CB8AC3E}">
        <p14:creationId xmlns="" xmlns:p14="http://schemas.microsoft.com/office/powerpoint/2010/main" val="13682226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 Finally, in 6th Class the focus is on Empowering Beliefs.</a:t>
            </a:r>
          </a:p>
          <a:p>
            <a:r>
              <a:rPr lang="en-GB" sz="1200" dirty="0"/>
              <a:t> The theme is batteries. Eight positive beliefs, including topics such as self-acceptance and helpful self-talk, are presented as batteries which give us energy to help us to reach our potential.</a:t>
            </a:r>
          </a:p>
          <a:p>
            <a:endParaRPr lang="en-GB" dirty="0"/>
          </a:p>
        </p:txBody>
      </p:sp>
      <p:sp>
        <p:nvSpPr>
          <p:cNvPr id="4" name="Slide Number Placeholder 3"/>
          <p:cNvSpPr>
            <a:spLocks noGrp="1"/>
          </p:cNvSpPr>
          <p:nvPr>
            <p:ph type="sldNum" sz="quarter" idx="10"/>
          </p:nvPr>
        </p:nvSpPr>
        <p:spPr/>
        <p:txBody>
          <a:bodyPr/>
          <a:lstStyle/>
          <a:p>
            <a:fld id="{5B01B609-7C12-4157-B563-10226318685A}" type="slidenum">
              <a:rPr lang="en-IE" smtClean="0"/>
              <a:pPr/>
              <a:t>28</a:t>
            </a:fld>
            <a:endParaRPr lang="en-IE" dirty="0"/>
          </a:p>
        </p:txBody>
      </p:sp>
    </p:spTree>
    <p:extLst>
      <p:ext uri="{BB962C8B-B14F-4D97-AF65-F5344CB8AC3E}">
        <p14:creationId xmlns="" xmlns:p14="http://schemas.microsoft.com/office/powerpoint/2010/main" val="15024844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diagram, which is included in all of the Teacher Resource Books, gives an overview of all the lesson plans of the programme at a glance.</a:t>
            </a:r>
          </a:p>
        </p:txBody>
      </p:sp>
      <p:sp>
        <p:nvSpPr>
          <p:cNvPr id="4" name="Slide Number Placeholder 3"/>
          <p:cNvSpPr>
            <a:spLocks noGrp="1"/>
          </p:cNvSpPr>
          <p:nvPr>
            <p:ph type="sldNum" sz="quarter" idx="10"/>
          </p:nvPr>
        </p:nvSpPr>
        <p:spPr/>
        <p:txBody>
          <a:bodyPr/>
          <a:lstStyle/>
          <a:p>
            <a:fld id="{5B01B609-7C12-4157-B563-10226318685A}" type="slidenum">
              <a:rPr lang="en-IE" smtClean="0"/>
              <a:pPr/>
              <a:t>29</a:t>
            </a:fld>
            <a:endParaRPr lang="en-IE" dirty="0"/>
          </a:p>
        </p:txBody>
      </p:sp>
    </p:spTree>
    <p:extLst>
      <p:ext uri="{BB962C8B-B14F-4D97-AF65-F5344CB8AC3E}">
        <p14:creationId xmlns="" xmlns:p14="http://schemas.microsoft.com/office/powerpoint/2010/main" val="39166352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Weaving Well-Being is an Irish designed SPHE programme, based on concepts from Positive Psychology, which is the science of well-being.</a:t>
            </a:r>
          </a:p>
          <a:p>
            <a:r>
              <a:rPr lang="en-GB" dirty="0"/>
              <a:t>It is a multi-year programme for second to sixth class. </a:t>
            </a:r>
          </a:p>
          <a:p>
            <a:r>
              <a:rPr lang="en-GB" dirty="0"/>
              <a:t>My co –author Mick Rock and I both hold Masters Degrees in Applied Positive Psychology from the University of East London, and the programme draws extensively from this base along with my practical classroom experience.</a:t>
            </a:r>
          </a:p>
          <a:p>
            <a:endParaRPr lang="en-GB" dirty="0"/>
          </a:p>
        </p:txBody>
      </p:sp>
      <p:sp>
        <p:nvSpPr>
          <p:cNvPr id="4" name="Slide Number Placeholder 3"/>
          <p:cNvSpPr>
            <a:spLocks noGrp="1"/>
          </p:cNvSpPr>
          <p:nvPr>
            <p:ph type="sldNum" sz="quarter" idx="10"/>
          </p:nvPr>
        </p:nvSpPr>
        <p:spPr/>
        <p:txBody>
          <a:bodyPr/>
          <a:lstStyle/>
          <a:p>
            <a:fld id="{5B01B609-7C12-4157-B563-10226318685A}" type="slidenum">
              <a:rPr lang="en-IE" smtClean="0"/>
              <a:pPr/>
              <a:t>3</a:t>
            </a:fld>
            <a:endParaRPr lang="en-IE" dirty="0"/>
          </a:p>
        </p:txBody>
      </p:sp>
    </p:spTree>
    <p:extLst>
      <p:ext uri="{BB962C8B-B14F-4D97-AF65-F5344CB8AC3E}">
        <p14:creationId xmlns="" xmlns:p14="http://schemas.microsoft.com/office/powerpoint/2010/main" val="37739435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 incremental approach is used to develop and reinforce key concepts across the year levels. This chart, which is in all Teacher Resource Books, shows these key concepts which are growth mindset, language of well-being, self-efficacy, character strengths, cognitive reframing, emotional competence, social competence and making a difference. An explanation of each concept is also included in the Teacher Resource Books.</a:t>
            </a:r>
          </a:p>
        </p:txBody>
      </p:sp>
      <p:sp>
        <p:nvSpPr>
          <p:cNvPr id="4" name="Slide Number Placeholder 3"/>
          <p:cNvSpPr>
            <a:spLocks noGrp="1"/>
          </p:cNvSpPr>
          <p:nvPr>
            <p:ph type="sldNum" sz="quarter" idx="10"/>
          </p:nvPr>
        </p:nvSpPr>
        <p:spPr/>
        <p:txBody>
          <a:bodyPr/>
          <a:lstStyle/>
          <a:p>
            <a:fld id="{5B01B609-7C12-4157-B563-10226318685A}" type="slidenum">
              <a:rPr lang="en-IE" smtClean="0"/>
              <a:pPr/>
              <a:t>30</a:t>
            </a:fld>
            <a:endParaRPr lang="en-IE" dirty="0"/>
          </a:p>
        </p:txBody>
      </p:sp>
    </p:spTree>
    <p:extLst>
      <p:ext uri="{BB962C8B-B14F-4D97-AF65-F5344CB8AC3E}">
        <p14:creationId xmlns="" xmlns:p14="http://schemas.microsoft.com/office/powerpoint/2010/main" val="11286683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The incremental approach is developed  in a number of ways. For example, </a:t>
            </a:r>
            <a:r>
              <a:rPr lang="en-GB" sz="1200" b="1" i="1" kern="1200" dirty="0">
                <a:solidFill>
                  <a:schemeClr val="tx1"/>
                </a:solidFill>
                <a:effectLst/>
                <a:latin typeface="+mn-lt"/>
                <a:ea typeface="+mn-ea"/>
                <a:cs typeface="+mn-cs"/>
              </a:rPr>
              <a:t>A ‘Flashback’ box in the Pupil Books reminds them of previous knowledge or links to one of the earlier programmes which they may have studied. In this case, a brief discussion or recap on what the children remember from the prior programme can help to embed and deepen understanding of the concept involved. </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5B01B609-7C12-4157-B563-10226318685A}" type="slidenum">
              <a:rPr lang="en-IE" smtClean="0"/>
              <a:pPr/>
              <a:t>31</a:t>
            </a:fld>
            <a:endParaRPr lang="en-IE" dirty="0"/>
          </a:p>
        </p:txBody>
      </p:sp>
    </p:spTree>
    <p:extLst>
      <p:ext uri="{BB962C8B-B14F-4D97-AF65-F5344CB8AC3E}">
        <p14:creationId xmlns="" xmlns:p14="http://schemas.microsoft.com/office/powerpoint/2010/main" val="21231903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back of each Pupil book also contains displays of the previous levels of the programme</a:t>
            </a:r>
          </a:p>
          <a:p>
            <a:r>
              <a:rPr lang="en-GB" dirty="0"/>
              <a:t> These can be referenced and discussed at the teacher’s discretion.</a:t>
            </a:r>
          </a:p>
          <a:p>
            <a:endParaRPr lang="en-GB" dirty="0"/>
          </a:p>
        </p:txBody>
      </p:sp>
      <p:sp>
        <p:nvSpPr>
          <p:cNvPr id="4" name="Slide Number Placeholder 3"/>
          <p:cNvSpPr>
            <a:spLocks noGrp="1"/>
          </p:cNvSpPr>
          <p:nvPr>
            <p:ph type="sldNum" sz="quarter" idx="10"/>
          </p:nvPr>
        </p:nvSpPr>
        <p:spPr/>
        <p:txBody>
          <a:bodyPr/>
          <a:lstStyle/>
          <a:p>
            <a:fld id="{5B01B609-7C12-4157-B563-10226318685A}" type="slidenum">
              <a:rPr lang="en-IE" smtClean="0"/>
              <a:pPr/>
              <a:t>32</a:t>
            </a:fld>
            <a:endParaRPr lang="en-IE" dirty="0"/>
          </a:p>
        </p:txBody>
      </p:sp>
    </p:spTree>
    <p:extLst>
      <p:ext uri="{BB962C8B-B14F-4D97-AF65-F5344CB8AC3E}">
        <p14:creationId xmlns="" xmlns:p14="http://schemas.microsoft.com/office/powerpoint/2010/main" val="34859717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dirty="0"/>
              <a:t> Implementation of the programme is very straightforward as there is a PowerPoint for each lesson.</a:t>
            </a:r>
          </a:p>
          <a:p>
            <a:pPr marL="0" indent="0">
              <a:buNone/>
            </a:pPr>
            <a:r>
              <a:rPr lang="en-GB" sz="1200" dirty="0"/>
              <a:t>If possible, deliver the programme in </a:t>
            </a:r>
            <a:r>
              <a:rPr lang="en-GB" sz="1200" dirty="0">
                <a:solidFill>
                  <a:srgbClr val="0070C0"/>
                </a:solidFill>
              </a:rPr>
              <a:t>Term 1 </a:t>
            </a:r>
            <a:r>
              <a:rPr lang="en-GB" sz="1200" dirty="0"/>
              <a:t>(allows time for the concepts to become embedded over the rest of the year)</a:t>
            </a:r>
          </a:p>
          <a:p>
            <a:pPr marL="0" indent="0">
              <a:buNone/>
            </a:pPr>
            <a:r>
              <a:rPr lang="en-GB" sz="1200" dirty="0"/>
              <a:t>Deliver ‘</a:t>
            </a:r>
            <a:r>
              <a:rPr lang="en-GB" sz="1200" dirty="0">
                <a:solidFill>
                  <a:srgbClr val="0070C0"/>
                </a:solidFill>
              </a:rPr>
              <a:t>Booster Sessions’ </a:t>
            </a:r>
            <a:r>
              <a:rPr lang="en-GB" sz="1200" dirty="0"/>
              <a:t>in Terms 2 or 3 – show the PowerPoints again and carry out some of the supplementary activities</a:t>
            </a:r>
          </a:p>
          <a:p>
            <a:pPr marL="0" indent="0">
              <a:buNone/>
            </a:pPr>
            <a:r>
              <a:rPr lang="en-GB" sz="1200" dirty="0"/>
              <a:t>Encourage parental involvement also by  referring  to the Parental Guide</a:t>
            </a:r>
          </a:p>
          <a:p>
            <a:endParaRPr lang="en-GB" dirty="0"/>
          </a:p>
        </p:txBody>
      </p:sp>
      <p:sp>
        <p:nvSpPr>
          <p:cNvPr id="4" name="Slide Number Placeholder 3"/>
          <p:cNvSpPr>
            <a:spLocks noGrp="1"/>
          </p:cNvSpPr>
          <p:nvPr>
            <p:ph type="sldNum" sz="quarter" idx="10"/>
          </p:nvPr>
        </p:nvSpPr>
        <p:spPr/>
        <p:txBody>
          <a:bodyPr/>
          <a:lstStyle/>
          <a:p>
            <a:fld id="{5B01B609-7C12-4157-B563-10226318685A}" type="slidenum">
              <a:rPr lang="en-IE" smtClean="0"/>
              <a:pPr/>
              <a:t>33</a:t>
            </a:fld>
            <a:endParaRPr lang="en-IE" dirty="0"/>
          </a:p>
        </p:txBody>
      </p:sp>
    </p:spTree>
    <p:extLst>
      <p:ext uri="{BB962C8B-B14F-4D97-AF65-F5344CB8AC3E}">
        <p14:creationId xmlns="" xmlns:p14="http://schemas.microsoft.com/office/powerpoint/2010/main" val="764092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a:t>Once the 10 lessons are completed, encourage the children to use the skills and concepts in daily life.</a:t>
            </a:r>
          </a:p>
          <a:p>
            <a:pPr marL="0" indent="0">
              <a:buNone/>
            </a:pPr>
            <a:r>
              <a:rPr lang="en-GB" dirty="0"/>
              <a:t> This allows for the transfer of skills and helps concepts to become internalised</a:t>
            </a:r>
          </a:p>
          <a:p>
            <a:pPr marL="0" indent="0">
              <a:buNone/>
            </a:pPr>
            <a:r>
              <a:rPr lang="en-GB" dirty="0"/>
              <a:t>Displaying the classroom posters and referring to them frequently can help this process</a:t>
            </a:r>
          </a:p>
          <a:p>
            <a:endParaRPr lang="en-GB" dirty="0"/>
          </a:p>
        </p:txBody>
      </p:sp>
      <p:sp>
        <p:nvSpPr>
          <p:cNvPr id="4" name="Slide Number Placeholder 3"/>
          <p:cNvSpPr>
            <a:spLocks noGrp="1"/>
          </p:cNvSpPr>
          <p:nvPr>
            <p:ph type="sldNum" sz="quarter" idx="10"/>
          </p:nvPr>
        </p:nvSpPr>
        <p:spPr/>
        <p:txBody>
          <a:bodyPr/>
          <a:lstStyle/>
          <a:p>
            <a:fld id="{5B01B609-7C12-4157-B563-10226318685A}" type="slidenum">
              <a:rPr lang="en-IE" smtClean="0"/>
              <a:pPr/>
              <a:t>34</a:t>
            </a:fld>
            <a:endParaRPr lang="en-IE" dirty="0"/>
          </a:p>
        </p:txBody>
      </p:sp>
    </p:spTree>
    <p:extLst>
      <p:ext uri="{BB962C8B-B14F-4D97-AF65-F5344CB8AC3E}">
        <p14:creationId xmlns="" xmlns:p14="http://schemas.microsoft.com/office/powerpoint/2010/main" val="17854858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first independent research on the Tools of Resilience programme as part of a Masters Dissertation from MIC college, Limerick recently showed  decreases of up to</a:t>
            </a:r>
            <a:r>
              <a:rPr lang="en-GB" sz="1200" dirty="0">
                <a:latin typeface="Constantia" panose="02030602050306030303" pitchFamily="18" charset="0"/>
              </a:rPr>
              <a:t>  </a:t>
            </a:r>
            <a:r>
              <a:rPr lang="en-GB" sz="1200" b="1" dirty="0">
                <a:latin typeface="Constantia" panose="02030602050306030303" pitchFamily="18" charset="0"/>
              </a:rPr>
              <a:t>75% on children’s anxiety scores and</a:t>
            </a:r>
          </a:p>
          <a:p>
            <a:r>
              <a:rPr lang="en-GB" sz="1200" i="1" dirty="0">
                <a:latin typeface="Constantia" panose="02030602050306030303" pitchFamily="18" charset="0"/>
              </a:rPr>
              <a:t>Enhanced levels of</a:t>
            </a:r>
            <a:r>
              <a:rPr lang="en-GB" sz="1200" dirty="0">
                <a:latin typeface="Constantia" panose="02030602050306030303" pitchFamily="18" charset="0"/>
              </a:rPr>
              <a:t>:</a:t>
            </a:r>
          </a:p>
          <a:p>
            <a:pPr lvl="0"/>
            <a:r>
              <a:rPr lang="en-GB" sz="1200" dirty="0">
                <a:latin typeface="Constantia" panose="02030602050306030303" pitchFamily="18" charset="0"/>
              </a:rPr>
              <a:t>Positivity</a:t>
            </a:r>
          </a:p>
          <a:p>
            <a:pPr lvl="0"/>
            <a:r>
              <a:rPr lang="en-GB" sz="1200" dirty="0">
                <a:latin typeface="Constantia" panose="02030602050306030303" pitchFamily="18" charset="0"/>
              </a:rPr>
              <a:t>Confidence</a:t>
            </a:r>
          </a:p>
          <a:p>
            <a:pPr lvl="0"/>
            <a:r>
              <a:rPr lang="en-GB" sz="1200" dirty="0">
                <a:latin typeface="Constantia" panose="02030602050306030303" pitchFamily="18" charset="0"/>
              </a:rPr>
              <a:t>Autonomy</a:t>
            </a:r>
          </a:p>
          <a:p>
            <a:pPr lvl="0"/>
            <a:r>
              <a:rPr lang="en-GB" sz="1200" dirty="0">
                <a:latin typeface="Constantia" panose="02030602050306030303" pitchFamily="18" charset="0"/>
              </a:rPr>
              <a:t>Self-efficacy</a:t>
            </a:r>
          </a:p>
          <a:p>
            <a:pPr lvl="0"/>
            <a:r>
              <a:rPr lang="en-GB" sz="1200" dirty="0">
                <a:latin typeface="Constantia" panose="02030602050306030303" pitchFamily="18" charset="0"/>
              </a:rPr>
              <a:t>Problem-solving</a:t>
            </a:r>
          </a:p>
          <a:p>
            <a:pPr lvl="0"/>
            <a:r>
              <a:rPr lang="en-GB" sz="1200" dirty="0">
                <a:latin typeface="Constantia" panose="02030602050306030303" pitchFamily="18" charset="0"/>
              </a:rPr>
              <a:t>Language of well-being</a:t>
            </a:r>
          </a:p>
          <a:p>
            <a:pPr lvl="0"/>
            <a:r>
              <a:rPr lang="en-GB" sz="1200" dirty="0">
                <a:latin typeface="Constantia" panose="02030602050306030303" pitchFamily="18" charset="0"/>
              </a:rPr>
              <a:t>More  research is  planned for the near future.</a:t>
            </a:r>
          </a:p>
          <a:p>
            <a:pPr marL="0" indent="0">
              <a:buNone/>
            </a:pPr>
            <a:r>
              <a:rPr lang="en-GB" sz="1200" dirty="0"/>
              <a:t> </a:t>
            </a:r>
          </a:p>
          <a:p>
            <a:pPr lvl="0"/>
            <a:endParaRPr lang="en-GB" sz="1200" dirty="0">
              <a:latin typeface="Constantia" panose="02030602050306030303" pitchFamily="18" charset="0"/>
            </a:endParaRPr>
          </a:p>
          <a:p>
            <a:endParaRPr lang="en-GB" dirty="0"/>
          </a:p>
        </p:txBody>
      </p:sp>
      <p:sp>
        <p:nvSpPr>
          <p:cNvPr id="4" name="Slide Number Placeholder 3"/>
          <p:cNvSpPr>
            <a:spLocks noGrp="1"/>
          </p:cNvSpPr>
          <p:nvPr>
            <p:ph type="sldNum" sz="quarter" idx="10"/>
          </p:nvPr>
        </p:nvSpPr>
        <p:spPr/>
        <p:txBody>
          <a:bodyPr/>
          <a:lstStyle/>
          <a:p>
            <a:fld id="{5B01B609-7C12-4157-B563-10226318685A}" type="slidenum">
              <a:rPr lang="en-IE" smtClean="0"/>
              <a:pPr/>
              <a:t>35</a:t>
            </a:fld>
            <a:endParaRPr lang="en-IE" dirty="0"/>
          </a:p>
        </p:txBody>
      </p:sp>
    </p:spTree>
    <p:extLst>
      <p:ext uri="{BB962C8B-B14F-4D97-AF65-F5344CB8AC3E}">
        <p14:creationId xmlns="" xmlns:p14="http://schemas.microsoft.com/office/powerpoint/2010/main" val="42328431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dirty="0"/>
              <a:t>Further information can be obtained from our publishers’ website </a:t>
            </a:r>
            <a:r>
              <a:rPr lang="en-GB" sz="1200" dirty="0">
                <a:hlinkClick r:id="rId3"/>
              </a:rPr>
              <a:t>www.otb.ie/wwb</a:t>
            </a:r>
            <a:endParaRPr lang="en-GB" sz="1200" dirty="0"/>
          </a:p>
          <a:p>
            <a:pPr marL="0" indent="0">
              <a:buNone/>
            </a:pPr>
            <a:r>
              <a:rPr lang="en-GB" sz="1200" dirty="0"/>
              <a:t>Orders can also be placed through this website</a:t>
            </a:r>
          </a:p>
          <a:p>
            <a:pPr marL="0" indent="0">
              <a:buNone/>
            </a:pPr>
            <a:r>
              <a:rPr lang="en-GB" sz="1200" dirty="0"/>
              <a:t> For updates, relevant articles and further suggestions follow us on social media:</a:t>
            </a:r>
          </a:p>
          <a:p>
            <a:pPr marL="0" indent="0">
              <a:buNone/>
            </a:pPr>
            <a:r>
              <a:rPr lang="en-GB" sz="1200" dirty="0"/>
              <a:t>Twitter - @Weaving_Wb  </a:t>
            </a:r>
          </a:p>
          <a:p>
            <a:pPr marL="0" indent="0">
              <a:buNone/>
            </a:pPr>
            <a:r>
              <a:rPr lang="en-GB" sz="1200" dirty="0"/>
              <a:t>  </a:t>
            </a:r>
            <a:r>
              <a:rPr lang="en-GB" sz="1200" dirty="0">
                <a:hlinkClick r:id="rId4"/>
              </a:rPr>
              <a:t>https://twitter.com/Weaving_Wb</a:t>
            </a:r>
            <a:r>
              <a:rPr lang="en-GB" sz="1200" dirty="0"/>
              <a:t> </a:t>
            </a:r>
          </a:p>
          <a:p>
            <a:pPr marL="0" indent="0">
              <a:buNone/>
            </a:pPr>
            <a:r>
              <a:rPr lang="en-GB" sz="1200" dirty="0"/>
              <a:t>Facebook – Weaving Well-Being</a:t>
            </a:r>
          </a:p>
          <a:p>
            <a:pPr marL="0" indent="0">
              <a:buNone/>
            </a:pPr>
            <a:r>
              <a:rPr lang="en-GB" sz="1200" dirty="0"/>
              <a:t> </a:t>
            </a:r>
            <a:r>
              <a:rPr lang="en-GB" sz="1200" dirty="0">
                <a:hlinkClick r:id="rId5"/>
              </a:rPr>
              <a:t>https://www.facebook.com/weavingwb/</a:t>
            </a:r>
            <a:endParaRPr lang="en-GB" sz="1200" dirty="0"/>
          </a:p>
          <a:p>
            <a:endParaRPr lang="en-GB" dirty="0"/>
          </a:p>
        </p:txBody>
      </p:sp>
      <p:sp>
        <p:nvSpPr>
          <p:cNvPr id="4" name="Slide Number Placeholder 3"/>
          <p:cNvSpPr>
            <a:spLocks noGrp="1"/>
          </p:cNvSpPr>
          <p:nvPr>
            <p:ph type="sldNum" sz="quarter" idx="10"/>
          </p:nvPr>
        </p:nvSpPr>
        <p:spPr/>
        <p:txBody>
          <a:bodyPr/>
          <a:lstStyle/>
          <a:p>
            <a:fld id="{5B01B609-7C12-4157-B563-10226318685A}" type="slidenum">
              <a:rPr lang="en-IE" smtClean="0"/>
              <a:pPr/>
              <a:t>36</a:t>
            </a:fld>
            <a:endParaRPr lang="en-IE" dirty="0"/>
          </a:p>
        </p:txBody>
      </p:sp>
    </p:spTree>
    <p:extLst>
      <p:ext uri="{BB962C8B-B14F-4D97-AF65-F5344CB8AC3E}">
        <p14:creationId xmlns="" xmlns:p14="http://schemas.microsoft.com/office/powerpoint/2010/main" val="14408630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dirty="0"/>
              <a:t> The programme was developed in my classroom over a three year period. It was then piloted in  several schools nationwide. Feedback from teachers, parents and children was very positive. The programme was viewed as being very teacher-friendly. It was enjoyed by children and teachers alike.</a:t>
            </a:r>
          </a:p>
          <a:p>
            <a:r>
              <a:rPr lang="en-GB" sz="1200" dirty="0"/>
              <a:t> There was  positive feedback from parents, many of whom felt it was an essential addition to their children’s education.</a:t>
            </a:r>
          </a:p>
          <a:p>
            <a:r>
              <a:rPr lang="en-GB" sz="1200" dirty="0"/>
              <a:t>Children also found it beneficial on many levels.</a:t>
            </a:r>
          </a:p>
          <a:p>
            <a:r>
              <a:rPr lang="en-GB" sz="1200" dirty="0"/>
              <a:t>The full programme was subsequently launched in Drumcondra Education Centre in April 2017</a:t>
            </a:r>
          </a:p>
          <a:p>
            <a:endParaRPr lang="en-GB" dirty="0"/>
          </a:p>
        </p:txBody>
      </p:sp>
      <p:sp>
        <p:nvSpPr>
          <p:cNvPr id="4" name="Slide Number Placeholder 3"/>
          <p:cNvSpPr>
            <a:spLocks noGrp="1"/>
          </p:cNvSpPr>
          <p:nvPr>
            <p:ph type="sldNum" sz="quarter" idx="10"/>
          </p:nvPr>
        </p:nvSpPr>
        <p:spPr/>
        <p:txBody>
          <a:bodyPr/>
          <a:lstStyle/>
          <a:p>
            <a:fld id="{5B01B609-7C12-4157-B563-10226318685A}" type="slidenum">
              <a:rPr lang="en-IE" smtClean="0"/>
              <a:pPr/>
              <a:t>4</a:t>
            </a:fld>
            <a:endParaRPr lang="en-IE" dirty="0"/>
          </a:p>
        </p:txBody>
      </p:sp>
    </p:spTree>
    <p:extLst>
      <p:ext uri="{BB962C8B-B14F-4D97-AF65-F5344CB8AC3E}">
        <p14:creationId xmlns="" xmlns:p14="http://schemas.microsoft.com/office/powerpoint/2010/main" val="29576006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overall aim of the programme is  </a:t>
            </a:r>
            <a:r>
              <a:rPr lang="en-GB" sz="1200" i="1" dirty="0"/>
              <a:t>to enhance children’s well-being by teaching them evidence-based skills and strategies from Positive Psychology, to help them to  become resilient and flourishing members of society.</a:t>
            </a:r>
          </a:p>
          <a:p>
            <a:endParaRPr lang="en-GB" dirty="0"/>
          </a:p>
        </p:txBody>
      </p:sp>
      <p:sp>
        <p:nvSpPr>
          <p:cNvPr id="4" name="Slide Number Placeholder 3"/>
          <p:cNvSpPr>
            <a:spLocks noGrp="1"/>
          </p:cNvSpPr>
          <p:nvPr>
            <p:ph type="sldNum" sz="quarter" idx="10"/>
          </p:nvPr>
        </p:nvSpPr>
        <p:spPr/>
        <p:txBody>
          <a:bodyPr/>
          <a:lstStyle/>
          <a:p>
            <a:fld id="{5B01B609-7C12-4157-B563-10226318685A}" type="slidenum">
              <a:rPr lang="en-IE" smtClean="0"/>
              <a:pPr/>
              <a:t>5</a:t>
            </a:fld>
            <a:endParaRPr lang="en-IE" dirty="0"/>
          </a:p>
        </p:txBody>
      </p:sp>
    </p:spTree>
    <p:extLst>
      <p:ext uri="{BB962C8B-B14F-4D97-AF65-F5344CB8AC3E}">
        <p14:creationId xmlns="" xmlns:p14="http://schemas.microsoft.com/office/powerpoint/2010/main" val="32346784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As our aim is to enhance well-being, it is helpful to begin with a definition of this concept. A commonly-used definition of well-being from the World Health Organisation is:</a:t>
            </a:r>
          </a:p>
          <a:p>
            <a:r>
              <a:rPr lang="en-GB" i="1" dirty="0"/>
              <a:t>A state of Well-Being in which the individual realises his or her own abilities; can cope with the normal stresses of life; can work productively and fruitfully and is able to make a contribution to his or her own community” </a:t>
            </a:r>
            <a:endParaRPr lang="en-GB" dirty="0"/>
          </a:p>
          <a:p>
            <a:r>
              <a:rPr lang="en-GB" dirty="0"/>
              <a:t>(WHO, 2001). This definition of well-being is referenced in the 2015 DES publication ‘Guidelines for Mental Health Promotion- Well-Being in Primary Schools’. The Weaving Well-Being programme is based on this definition of well-being. We can see it encompasses the multi-dimensional nature of well-being, including the social, emotional and physical elements, and also refers to the concept of resilience.</a:t>
            </a:r>
          </a:p>
          <a:p>
            <a:endParaRPr lang="en-GB" dirty="0"/>
          </a:p>
        </p:txBody>
      </p:sp>
      <p:sp>
        <p:nvSpPr>
          <p:cNvPr id="4" name="Slide Number Placeholder 3"/>
          <p:cNvSpPr>
            <a:spLocks noGrp="1"/>
          </p:cNvSpPr>
          <p:nvPr>
            <p:ph type="sldNum" sz="quarter" idx="10"/>
          </p:nvPr>
        </p:nvSpPr>
        <p:spPr/>
        <p:txBody>
          <a:bodyPr/>
          <a:lstStyle/>
          <a:p>
            <a:fld id="{5B01B609-7C12-4157-B563-10226318685A}" type="slidenum">
              <a:rPr lang="en-IE" smtClean="0"/>
              <a:pPr/>
              <a:t>6</a:t>
            </a:fld>
            <a:endParaRPr lang="en-IE" dirty="0"/>
          </a:p>
        </p:txBody>
      </p:sp>
    </p:spTree>
    <p:extLst>
      <p:ext uri="{BB962C8B-B14F-4D97-AF65-F5344CB8AC3E}">
        <p14:creationId xmlns="" xmlns:p14="http://schemas.microsoft.com/office/powerpoint/2010/main" val="24685391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Weaving Well-being programme has adapted and expanded the World Health Organisation’s definition in order to introduce children to the language of well-being.</a:t>
            </a:r>
            <a:endParaRPr lang="en-I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Well-being means feeling good and strong in our minds and bodies, having energy, getting along with and helping others, knowing our strengths and feeling proud because we are doing our best. It means we can cope with the little problems and disappointments of life. It means enjoying life, being grateful for what we have and accepting ourselves just as we are!”</a:t>
            </a:r>
            <a:endParaRPr lang="en-IE" sz="1200" kern="1200" dirty="0">
              <a:solidFill>
                <a:schemeClr val="tx1"/>
              </a:solidFill>
              <a:effectLst/>
              <a:latin typeface="+mn-lt"/>
              <a:ea typeface="+mn-ea"/>
              <a:cs typeface="+mn-cs"/>
            </a:endParaRPr>
          </a:p>
          <a:p>
            <a:endParaRPr lang="en-IE" sz="1200" kern="1200" dirty="0">
              <a:solidFill>
                <a:schemeClr val="tx1"/>
              </a:solidFill>
              <a:effectLst/>
              <a:latin typeface="+mn-lt"/>
              <a:ea typeface="+mn-ea"/>
              <a:cs typeface="+mn-cs"/>
            </a:endParaRPr>
          </a:p>
          <a:p>
            <a:r>
              <a:rPr lang="en-IE" sz="1200" kern="1200" dirty="0">
                <a:solidFill>
                  <a:schemeClr val="tx1"/>
                </a:solidFill>
                <a:effectLst/>
                <a:latin typeface="+mn-lt"/>
                <a:ea typeface="+mn-ea"/>
                <a:cs typeface="+mn-cs"/>
              </a:rPr>
              <a:t>This definition of well-being is used throughout the programme from second to sixth class. The aim is to give children an understanding of what well-being feels like so that they can monitor their own well-being and also take action to improve and enhance it.</a:t>
            </a:r>
          </a:p>
          <a:p>
            <a:endParaRPr lang="en-IE" sz="1200" kern="1200" dirty="0">
              <a:solidFill>
                <a:schemeClr val="tx1"/>
              </a:solidFill>
              <a:effectLst/>
              <a:latin typeface="+mn-lt"/>
              <a:ea typeface="+mn-ea"/>
              <a:cs typeface="+mn-cs"/>
            </a:endParaRPr>
          </a:p>
          <a:p>
            <a:endParaRPr lang="en-IE" sz="1200" kern="1200" dirty="0">
              <a:solidFill>
                <a:schemeClr val="tx1"/>
              </a:solidFill>
              <a:effectLst/>
              <a:latin typeface="+mn-lt"/>
              <a:ea typeface="+mn-ea"/>
              <a:cs typeface="+mn-cs"/>
            </a:endParaRPr>
          </a:p>
          <a:p>
            <a:r>
              <a:rPr lang="en-IE" sz="1200" kern="1200" dirty="0">
                <a:solidFill>
                  <a:schemeClr val="tx1"/>
                </a:solidFill>
                <a:effectLst/>
                <a:latin typeface="+mn-lt"/>
                <a:ea typeface="+mn-ea"/>
                <a:cs typeface="+mn-cs"/>
              </a:rPr>
              <a:t> </a:t>
            </a:r>
          </a:p>
          <a:p>
            <a:r>
              <a:rPr lang="en-IE"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5B01B609-7C12-4157-B563-10226318685A}" type="slidenum">
              <a:rPr lang="en-IE" smtClean="0"/>
              <a:pPr/>
              <a:t>7</a:t>
            </a:fld>
            <a:endParaRPr lang="en-IE" dirty="0"/>
          </a:p>
        </p:txBody>
      </p:sp>
    </p:spTree>
    <p:extLst>
      <p:ext uri="{BB962C8B-B14F-4D97-AF65-F5344CB8AC3E}">
        <p14:creationId xmlns="" xmlns:p14="http://schemas.microsoft.com/office/powerpoint/2010/main" val="32405370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Let’s take a look now at some important reasons for focusing on well-being in schools. We can see that the first aim of the SPHE curriculum is ‘to promote the personal development and well-being of the child.’</a:t>
            </a:r>
          </a:p>
        </p:txBody>
      </p:sp>
      <p:sp>
        <p:nvSpPr>
          <p:cNvPr id="4" name="Slide Number Placeholder 3"/>
          <p:cNvSpPr>
            <a:spLocks noGrp="1"/>
          </p:cNvSpPr>
          <p:nvPr>
            <p:ph type="sldNum" sz="quarter" idx="10"/>
          </p:nvPr>
        </p:nvSpPr>
        <p:spPr/>
        <p:txBody>
          <a:bodyPr/>
          <a:lstStyle/>
          <a:p>
            <a:fld id="{B0D20C34-3598-4FD5-B442-EA1F47716082}" type="slidenum">
              <a:rPr lang="en-GB" smtClean="0"/>
              <a:pPr/>
              <a:t>8</a:t>
            </a:fld>
            <a:endParaRPr lang="en-GB" dirty="0"/>
          </a:p>
        </p:txBody>
      </p:sp>
    </p:spTree>
    <p:extLst>
      <p:ext uri="{BB962C8B-B14F-4D97-AF65-F5344CB8AC3E}">
        <p14:creationId xmlns="" xmlns:p14="http://schemas.microsoft.com/office/powerpoint/2010/main" val="16026476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is a key message from research –</a:t>
            </a:r>
          </a:p>
          <a:p>
            <a:r>
              <a:rPr lang="en-GB" dirty="0"/>
              <a:t> ‘</a:t>
            </a:r>
            <a:r>
              <a:rPr lang="en-GB" sz="1200" dirty="0">
                <a:latin typeface="Constantia" panose="02030602050306030303" pitchFamily="18" charset="0"/>
              </a:rPr>
              <a:t>Emotional well-being in childhood is the strongest childhood predictor of a successful and satisfying life in adulthood, with the child’s intellectual development being the weakest predictor’</a:t>
            </a:r>
          </a:p>
          <a:p>
            <a:r>
              <a:rPr lang="en-GB" sz="1200" dirty="0">
                <a:latin typeface="Constantia" panose="02030602050306030303" pitchFamily="18" charset="0"/>
              </a:rPr>
              <a:t>We can think about the implications for the educational system and see that focusing on children’s well-being is a worthwhile and justifiable aim which can bring benefits  to  their long-term futures.</a:t>
            </a:r>
          </a:p>
          <a:p>
            <a:endParaRPr lang="en-GB" sz="1200" dirty="0">
              <a:latin typeface="Constantia" panose="02030602050306030303" pitchFamily="18" charset="0"/>
            </a:endParaRPr>
          </a:p>
          <a:p>
            <a:endParaRPr lang="en-GB" dirty="0"/>
          </a:p>
        </p:txBody>
      </p:sp>
      <p:sp>
        <p:nvSpPr>
          <p:cNvPr id="4" name="Slide Number Placeholder 3"/>
          <p:cNvSpPr>
            <a:spLocks noGrp="1"/>
          </p:cNvSpPr>
          <p:nvPr>
            <p:ph type="sldNum" sz="quarter" idx="10"/>
          </p:nvPr>
        </p:nvSpPr>
        <p:spPr/>
        <p:txBody>
          <a:bodyPr/>
          <a:lstStyle/>
          <a:p>
            <a:fld id="{B0D20C34-3598-4FD5-B442-EA1F47716082}" type="slidenum">
              <a:rPr lang="en-GB" smtClean="0"/>
              <a:pPr/>
              <a:t>9</a:t>
            </a:fld>
            <a:endParaRPr lang="en-GB" dirty="0"/>
          </a:p>
        </p:txBody>
      </p:sp>
    </p:spTree>
    <p:extLst>
      <p:ext uri="{BB962C8B-B14F-4D97-AF65-F5344CB8AC3E}">
        <p14:creationId xmlns="" xmlns:p14="http://schemas.microsoft.com/office/powerpoint/2010/main" val="18491211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E" dirty="0"/>
          </a:p>
        </p:txBody>
      </p:sp>
      <p:sp>
        <p:nvSpPr>
          <p:cNvPr id="5" name="Rectangle 4"/>
          <p:cNvSpPr/>
          <p:nvPr userDrawn="1"/>
        </p:nvSpPr>
        <p:spPr>
          <a:xfrm>
            <a:off x="0" y="1720850"/>
            <a:ext cx="9144000" cy="915988"/>
          </a:xfrm>
          <a:prstGeom prst="rect">
            <a:avLst/>
          </a:prstGeom>
          <a:solidFill>
            <a:schemeClr val="accent1">
              <a:lumMod val="40000"/>
              <a:lumOff val="6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E" dirty="0"/>
          </a:p>
        </p:txBody>
      </p:sp>
      <p:grpSp>
        <p:nvGrpSpPr>
          <p:cNvPr id="6" name="Group 8"/>
          <p:cNvGrpSpPr>
            <a:grpSpLocks/>
          </p:cNvGrpSpPr>
          <p:nvPr userDrawn="1"/>
        </p:nvGrpSpPr>
        <p:grpSpPr bwMode="auto">
          <a:xfrm>
            <a:off x="107950" y="0"/>
            <a:ext cx="215900" cy="6858000"/>
            <a:chOff x="107504" y="0"/>
            <a:chExt cx="216024" cy="6858000"/>
          </a:xfrm>
        </p:grpSpPr>
        <p:cxnSp>
          <p:nvCxnSpPr>
            <p:cNvPr id="7" name="Straight Connector 6"/>
            <p:cNvCxnSpPr/>
            <p:nvPr userDrawn="1"/>
          </p:nvCxnSpPr>
          <p:spPr>
            <a:xfrm>
              <a:off x="107504" y="0"/>
              <a:ext cx="0" cy="6858000"/>
            </a:xfrm>
            <a:prstGeom prst="line">
              <a:avLst/>
            </a:prstGeom>
            <a:ln w="508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178983" y="0"/>
              <a:ext cx="0" cy="6858000"/>
            </a:xfrm>
            <a:prstGeom prst="line">
              <a:avLst/>
            </a:prstGeom>
            <a:ln w="38100">
              <a:solidFill>
                <a:srgbClr val="00257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252050" y="0"/>
              <a:ext cx="0" cy="6858000"/>
            </a:xfrm>
            <a:prstGeom prst="line">
              <a:avLst/>
            </a:prstGeom>
            <a:ln w="25400">
              <a:solidFill>
                <a:srgbClr val="002B82"/>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323528" y="0"/>
              <a:ext cx="0" cy="6858000"/>
            </a:xfrm>
            <a:prstGeom prst="line">
              <a:avLst/>
            </a:prstGeom>
            <a:ln w="12700">
              <a:solidFill>
                <a:srgbClr val="00339A"/>
              </a:solidFill>
            </a:ln>
          </p:spPr>
          <p:style>
            <a:lnRef idx="1">
              <a:schemeClr val="accent1"/>
            </a:lnRef>
            <a:fillRef idx="0">
              <a:schemeClr val="accent1"/>
            </a:fillRef>
            <a:effectRef idx="0">
              <a:schemeClr val="accent1"/>
            </a:effectRef>
            <a:fontRef idx="minor">
              <a:schemeClr val="tx1"/>
            </a:fontRef>
          </p:style>
        </p:cxnSp>
      </p:grpSp>
      <p:pic>
        <p:nvPicPr>
          <p:cNvPr id="11" name="Picture 13"/>
          <p:cNvPicPr>
            <a:picLocks noChangeAspect="1"/>
          </p:cNvPicPr>
          <p:nvPr userDrawn="1"/>
        </p:nvPicPr>
        <p:blipFill>
          <a:blip r:embed="rId2" cstate="print">
            <a:extLst>
              <a:ext uri="{28A0092B-C50C-407E-A947-70E740481C1C}">
                <a14:useLocalDpi xmlns="" xmlns:a14="http://schemas.microsoft.com/office/drawing/2010/main" val="0"/>
              </a:ext>
            </a:extLst>
          </a:blip>
          <a:srcRect/>
          <a:stretch>
            <a:fillRect/>
          </a:stretch>
        </p:blipFill>
        <p:spPr bwMode="auto">
          <a:xfrm>
            <a:off x="7246938" y="5976938"/>
            <a:ext cx="1682750" cy="692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TextBox 14"/>
          <p:cNvSpPr txBox="1">
            <a:spLocks noChangeArrowheads="1"/>
          </p:cNvSpPr>
          <p:nvPr userDrawn="1"/>
        </p:nvSpPr>
        <p:spPr bwMode="auto">
          <a:xfrm>
            <a:off x="1907927" y="6248400"/>
            <a:ext cx="2232025"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IE" altLang="en-US" sz="1200" dirty="0"/>
              <a:t>www.otb.ie/weaving-well-being</a:t>
            </a:r>
          </a:p>
        </p:txBody>
      </p:sp>
      <p:sp>
        <p:nvSpPr>
          <p:cNvPr id="13" name="TextBox 15"/>
          <p:cNvSpPr txBox="1">
            <a:spLocks noChangeArrowheads="1"/>
          </p:cNvSpPr>
          <p:nvPr userDrawn="1"/>
        </p:nvSpPr>
        <p:spPr bwMode="auto">
          <a:xfrm>
            <a:off x="5292303" y="6237288"/>
            <a:ext cx="2232025"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IE" altLang="en-US" sz="1200" dirty="0"/>
              <a:t>www.weavingwellbeing.com</a:t>
            </a:r>
          </a:p>
        </p:txBody>
      </p:sp>
      <p:pic>
        <p:nvPicPr>
          <p:cNvPr id="15" name="Picture 2"/>
          <p:cNvPicPr>
            <a:picLocks noChangeAspect="1" noChangeArrowheads="1"/>
          </p:cNvPicPr>
          <p:nvPr userDrawn="1"/>
        </p:nvPicPr>
        <p:blipFill>
          <a:blip r:embed="rId3" cstate="print">
            <a:extLst>
              <a:ext uri="{28A0092B-C50C-407E-A947-70E740481C1C}">
                <a14:useLocalDpi xmlns="" xmlns:a14="http://schemas.microsoft.com/office/drawing/2010/main" val="0"/>
              </a:ext>
            </a:extLst>
          </a:blip>
          <a:srcRect/>
          <a:stretch>
            <a:fillRect/>
          </a:stretch>
        </p:blipFill>
        <p:spPr bwMode="auto">
          <a:xfrm>
            <a:off x="4066530" y="5970588"/>
            <a:ext cx="1225550" cy="7508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in">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EEECE1"/>
                  </a:outerShdw>
                </a:effectLst>
              </a14:hiddenEffects>
            </a:ext>
          </a:extLst>
        </p:spPr>
      </p:pic>
      <p:sp>
        <p:nvSpPr>
          <p:cNvPr id="2" name="Title 1"/>
          <p:cNvSpPr>
            <a:spLocks noGrp="1"/>
          </p:cNvSpPr>
          <p:nvPr>
            <p:ph type="ctrTitle"/>
          </p:nvPr>
        </p:nvSpPr>
        <p:spPr>
          <a:xfrm>
            <a:off x="904056" y="188640"/>
            <a:ext cx="7772400" cy="1104451"/>
          </a:xfrm>
        </p:spPr>
        <p:txBody>
          <a:bodyPr/>
          <a:lstStyle/>
          <a:p>
            <a:r>
              <a:rPr lang="en-US" dirty="0"/>
              <a:t>Click to edit Master title style</a:t>
            </a:r>
            <a:endParaRPr lang="en-IE" dirty="0"/>
          </a:p>
        </p:txBody>
      </p:sp>
      <p:sp>
        <p:nvSpPr>
          <p:cNvPr id="3" name="Subtitle 2"/>
          <p:cNvSpPr>
            <a:spLocks noGrp="1"/>
          </p:cNvSpPr>
          <p:nvPr>
            <p:ph type="subTitle" idx="1"/>
          </p:nvPr>
        </p:nvSpPr>
        <p:spPr>
          <a:xfrm>
            <a:off x="899592" y="2996952"/>
            <a:ext cx="7560840" cy="288032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IE"/>
          </a:p>
        </p:txBody>
      </p:sp>
      <p:pic>
        <p:nvPicPr>
          <p:cNvPr id="18" name="Picture 17">
            <a:extLst>
              <a:ext uri="{FF2B5EF4-FFF2-40B4-BE49-F238E27FC236}">
                <a16:creationId xmlns="" xmlns:a16="http://schemas.microsoft.com/office/drawing/2014/main" id="{29758ED0-C2A1-4C14-BA56-EE0A03D1C217}"/>
              </a:ext>
            </a:extLst>
          </p:cNvPr>
          <p:cNvPicPr>
            <a:picLocks noChangeAspect="1"/>
          </p:cNvPicPr>
          <p:nvPr userDrawn="1"/>
        </p:nvPicPr>
        <p:blipFill>
          <a:blip r:embed="rId4" cstate="print">
            <a:extLst>
              <a:ext uri="{28A0092B-C50C-407E-A947-70E740481C1C}">
                <a14:useLocalDpi xmlns="" xmlns:a14="http://schemas.microsoft.com/office/drawing/2010/main" val="0"/>
              </a:ext>
            </a:extLst>
          </a:blip>
          <a:stretch>
            <a:fillRect/>
          </a:stretch>
        </p:blipFill>
        <p:spPr>
          <a:xfrm>
            <a:off x="527051" y="6093296"/>
            <a:ext cx="1405583" cy="548255"/>
          </a:xfrm>
          <a:prstGeom prst="rect">
            <a:avLst/>
          </a:prstGeom>
        </p:spPr>
      </p:pic>
    </p:spTree>
    <p:extLst>
      <p:ext uri="{BB962C8B-B14F-4D97-AF65-F5344CB8AC3E}">
        <p14:creationId xmlns="" xmlns:p14="http://schemas.microsoft.com/office/powerpoint/2010/main" val="20038272"/>
      </p:ext>
    </p:extLst>
  </p:cSld>
  <p:clrMapOvr>
    <a:masterClrMapping/>
  </p:clrMapOvr>
  <p:transition spd="slow" advClick="0" advTm="2000">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userDrawn="1"/>
        </p:nvSpPr>
        <p:spPr>
          <a:xfrm>
            <a:off x="0" y="1268413"/>
            <a:ext cx="9144000" cy="288925"/>
          </a:xfrm>
          <a:prstGeom prst="rect">
            <a:avLst/>
          </a:prstGeom>
          <a:solidFill>
            <a:schemeClr val="accent1">
              <a:lumMod val="40000"/>
              <a:lumOff val="6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E" dirty="0"/>
          </a:p>
        </p:txBody>
      </p:sp>
      <p:grpSp>
        <p:nvGrpSpPr>
          <p:cNvPr id="5" name="Group 7"/>
          <p:cNvGrpSpPr>
            <a:grpSpLocks/>
          </p:cNvGrpSpPr>
          <p:nvPr userDrawn="1"/>
        </p:nvGrpSpPr>
        <p:grpSpPr bwMode="auto">
          <a:xfrm>
            <a:off x="107950" y="0"/>
            <a:ext cx="215900" cy="6858000"/>
            <a:chOff x="107504" y="0"/>
            <a:chExt cx="216024" cy="6858000"/>
          </a:xfrm>
        </p:grpSpPr>
        <p:cxnSp>
          <p:nvCxnSpPr>
            <p:cNvPr id="6" name="Straight Connector 5"/>
            <p:cNvCxnSpPr/>
            <p:nvPr userDrawn="1"/>
          </p:nvCxnSpPr>
          <p:spPr>
            <a:xfrm>
              <a:off x="107504" y="0"/>
              <a:ext cx="0" cy="6858000"/>
            </a:xfrm>
            <a:prstGeom prst="line">
              <a:avLst/>
            </a:prstGeom>
            <a:ln w="508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78983" y="0"/>
              <a:ext cx="0" cy="6858000"/>
            </a:xfrm>
            <a:prstGeom prst="line">
              <a:avLst/>
            </a:prstGeom>
            <a:ln w="38100">
              <a:solidFill>
                <a:srgbClr val="00257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252050" y="0"/>
              <a:ext cx="0" cy="6858000"/>
            </a:xfrm>
            <a:prstGeom prst="line">
              <a:avLst/>
            </a:prstGeom>
            <a:ln w="25400">
              <a:solidFill>
                <a:srgbClr val="002B82"/>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323528" y="0"/>
              <a:ext cx="0" cy="6858000"/>
            </a:xfrm>
            <a:prstGeom prst="line">
              <a:avLst/>
            </a:prstGeom>
            <a:ln w="12700">
              <a:solidFill>
                <a:srgbClr val="00339A"/>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457200" y="274638"/>
            <a:ext cx="8229600" cy="922114"/>
          </a:xfrm>
        </p:spPr>
        <p:txBody>
          <a:bodyPr/>
          <a:lstStyle/>
          <a:p>
            <a:r>
              <a:rPr lang="en-US" dirty="0"/>
              <a:t>Click to edit Master title style</a:t>
            </a:r>
            <a:endParaRPr lang="en-IE" dirty="0"/>
          </a:p>
        </p:txBody>
      </p:sp>
      <p:sp>
        <p:nvSpPr>
          <p:cNvPr id="3" name="Content Placeholder 2"/>
          <p:cNvSpPr>
            <a:spLocks noGrp="1"/>
          </p:cNvSpPr>
          <p:nvPr>
            <p:ph idx="1"/>
          </p:nvPr>
        </p:nvSpPr>
        <p:spPr>
          <a:xfrm>
            <a:off x="457200" y="1628800"/>
            <a:ext cx="8229600" cy="424847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E" dirty="0"/>
          </a:p>
        </p:txBody>
      </p:sp>
      <p:pic>
        <p:nvPicPr>
          <p:cNvPr id="15" name="Picture 13">
            <a:extLst>
              <a:ext uri="{FF2B5EF4-FFF2-40B4-BE49-F238E27FC236}">
                <a16:creationId xmlns="" xmlns:a16="http://schemas.microsoft.com/office/drawing/2014/main" id="{81B4D407-C0F8-4EC0-B451-949C97128E56}"/>
              </a:ext>
            </a:extLst>
          </p:cNvPr>
          <p:cNvPicPr>
            <a:picLocks noChangeAspect="1"/>
          </p:cNvPicPr>
          <p:nvPr userDrawn="1"/>
        </p:nvPicPr>
        <p:blipFill>
          <a:blip r:embed="rId2" cstate="print">
            <a:extLst>
              <a:ext uri="{28A0092B-C50C-407E-A947-70E740481C1C}">
                <a14:useLocalDpi xmlns="" xmlns:a14="http://schemas.microsoft.com/office/drawing/2010/main" val="0"/>
              </a:ext>
            </a:extLst>
          </a:blip>
          <a:srcRect/>
          <a:stretch>
            <a:fillRect/>
          </a:stretch>
        </p:blipFill>
        <p:spPr bwMode="auto">
          <a:xfrm>
            <a:off x="7177087" y="5955587"/>
            <a:ext cx="1682750" cy="692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 name="TextBox 14">
            <a:extLst>
              <a:ext uri="{FF2B5EF4-FFF2-40B4-BE49-F238E27FC236}">
                <a16:creationId xmlns="" xmlns:a16="http://schemas.microsoft.com/office/drawing/2014/main" id="{4DD592B3-C320-4131-9B0B-692112EE4D12}"/>
              </a:ext>
            </a:extLst>
          </p:cNvPr>
          <p:cNvSpPr txBox="1">
            <a:spLocks noChangeArrowheads="1"/>
          </p:cNvSpPr>
          <p:nvPr userDrawn="1"/>
        </p:nvSpPr>
        <p:spPr bwMode="auto">
          <a:xfrm>
            <a:off x="1838076" y="6227049"/>
            <a:ext cx="2232025"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IE" altLang="en-US" sz="1200" dirty="0"/>
              <a:t>www.otb.ie/weaving-well-being</a:t>
            </a:r>
          </a:p>
        </p:txBody>
      </p:sp>
      <p:sp>
        <p:nvSpPr>
          <p:cNvPr id="17" name="TextBox 15">
            <a:extLst>
              <a:ext uri="{FF2B5EF4-FFF2-40B4-BE49-F238E27FC236}">
                <a16:creationId xmlns="" xmlns:a16="http://schemas.microsoft.com/office/drawing/2014/main" id="{367A1BDA-294E-4571-BCC2-F44B43299839}"/>
              </a:ext>
            </a:extLst>
          </p:cNvPr>
          <p:cNvSpPr txBox="1">
            <a:spLocks noChangeArrowheads="1"/>
          </p:cNvSpPr>
          <p:nvPr userDrawn="1"/>
        </p:nvSpPr>
        <p:spPr bwMode="auto">
          <a:xfrm>
            <a:off x="5222452" y="6215937"/>
            <a:ext cx="2232025"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IE" altLang="en-US" sz="1200" dirty="0"/>
              <a:t>www.weavingwellbeing.com</a:t>
            </a:r>
          </a:p>
        </p:txBody>
      </p:sp>
      <p:pic>
        <p:nvPicPr>
          <p:cNvPr id="18" name="Picture 2">
            <a:extLst>
              <a:ext uri="{FF2B5EF4-FFF2-40B4-BE49-F238E27FC236}">
                <a16:creationId xmlns="" xmlns:a16="http://schemas.microsoft.com/office/drawing/2014/main" id="{592A464E-977C-4716-8255-5E5DD0C2E71D}"/>
              </a:ext>
            </a:extLst>
          </p:cNvPr>
          <p:cNvPicPr>
            <a:picLocks noChangeAspect="1" noChangeArrowheads="1"/>
          </p:cNvPicPr>
          <p:nvPr userDrawn="1"/>
        </p:nvPicPr>
        <p:blipFill>
          <a:blip r:embed="rId3" cstate="print">
            <a:extLst>
              <a:ext uri="{28A0092B-C50C-407E-A947-70E740481C1C}">
                <a14:useLocalDpi xmlns="" xmlns:a14="http://schemas.microsoft.com/office/drawing/2010/main" val="0"/>
              </a:ext>
            </a:extLst>
          </a:blip>
          <a:srcRect/>
          <a:stretch>
            <a:fillRect/>
          </a:stretch>
        </p:blipFill>
        <p:spPr bwMode="auto">
          <a:xfrm>
            <a:off x="3996679" y="5949237"/>
            <a:ext cx="1225550" cy="7508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in">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EEECE1"/>
                  </a:outerShdw>
                </a:effectLst>
              </a14:hiddenEffects>
            </a:ext>
          </a:extLst>
        </p:spPr>
      </p:pic>
      <p:pic>
        <p:nvPicPr>
          <p:cNvPr id="19" name="Picture 18">
            <a:extLst>
              <a:ext uri="{FF2B5EF4-FFF2-40B4-BE49-F238E27FC236}">
                <a16:creationId xmlns="" xmlns:a16="http://schemas.microsoft.com/office/drawing/2014/main" id="{C07ED9E0-F83E-4367-B8F5-AB03FD2B8CCB}"/>
              </a:ext>
            </a:extLst>
          </p:cNvPr>
          <p:cNvPicPr>
            <a:picLocks noChangeAspect="1"/>
          </p:cNvPicPr>
          <p:nvPr userDrawn="1"/>
        </p:nvPicPr>
        <p:blipFill>
          <a:blip r:embed="rId4" cstate="print">
            <a:extLst>
              <a:ext uri="{28A0092B-C50C-407E-A947-70E740481C1C}">
                <a14:useLocalDpi xmlns="" xmlns:a14="http://schemas.microsoft.com/office/drawing/2010/main" val="0"/>
              </a:ext>
            </a:extLst>
          </a:blip>
          <a:stretch>
            <a:fillRect/>
          </a:stretch>
        </p:blipFill>
        <p:spPr>
          <a:xfrm>
            <a:off x="457200" y="6049097"/>
            <a:ext cx="1405583" cy="548255"/>
          </a:xfrm>
          <a:prstGeom prst="rect">
            <a:avLst/>
          </a:prstGeom>
        </p:spPr>
      </p:pic>
    </p:spTree>
    <p:extLst>
      <p:ext uri="{BB962C8B-B14F-4D97-AF65-F5344CB8AC3E}">
        <p14:creationId xmlns="" xmlns:p14="http://schemas.microsoft.com/office/powerpoint/2010/main" val="3251249140"/>
      </p:ext>
    </p:extLst>
  </p:cSld>
  <p:clrMapOvr>
    <a:masterClrMapping/>
  </p:clrMapOvr>
  <p:transition spd="slow" advClick="0" advTm="2000">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woTxTwoObj">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0A40F781-D1CF-4C3C-8FAA-A70B1ED9469A}" type="slidenum">
              <a:rPr lang="en-GB" smtClean="0"/>
              <a:pPr/>
              <a:t>‹#›</a:t>
            </a:fld>
            <a:endParaRPr lang="en-GB" dirty="0"/>
          </a:p>
        </p:txBody>
      </p:sp>
    </p:spTree>
    <p:extLst>
      <p:ext uri="{BB962C8B-B14F-4D97-AF65-F5344CB8AC3E}">
        <p14:creationId xmlns="" xmlns:p14="http://schemas.microsoft.com/office/powerpoint/2010/main" val="881532827"/>
      </p:ext>
    </p:extLst>
  </p:cSld>
  <p:clrMapOvr>
    <a:overrideClrMapping bg1="lt1" tx1="dk1" bg2="lt2" tx2="dk2" accent1="accent1" accent2="accent2" accent3="accent3" accent4="accent4" accent5="accent5" accent6="accent6" hlink="hlink" folHlink="folHlink"/>
  </p:clrMapOvr>
  <p:transition spd="slow" advClick="0" advTm="2000">
    <p:wip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IE" altLang="en-US"/>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IE"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171CA26C-2658-4FEE-88B3-C4DA8B24EC73}" type="datetimeFigureOut">
              <a:rPr lang="en-IE"/>
              <a:pPr>
                <a:defRPr/>
              </a:pPr>
              <a:t>27/02/2018</a:t>
            </a:fld>
            <a:endParaRPr lang="en-IE"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IE"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215B1FF2-D517-4A7C-B012-2B6CC0CFAF6B}" type="slidenum">
              <a:rPr lang="en-IE" altLang="en-US"/>
              <a:pPr/>
              <a:t>‹#›</a:t>
            </a:fld>
            <a:endParaRPr lang="en-IE" altLang="en-US" dirty="0"/>
          </a:p>
        </p:txBody>
      </p:sp>
    </p:spTree>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Lst>
  <p:transition spd="slow" advClick="0" advTm="2000">
    <p:wipe/>
  </p:transition>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audio" Target="../media/media1.mp3"/><Relationship Id="rId6" Type="http://schemas.openxmlformats.org/officeDocument/2006/relationships/image" Target="../media/image5.png"/><Relationship Id="rId5" Type="http://schemas.microsoft.com/office/2007/relationships/media" Target="../media/media1.mp3"/><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audio" Target="../media/media10.mp3"/><Relationship Id="rId5" Type="http://schemas.openxmlformats.org/officeDocument/2006/relationships/image" Target="../media/image6.png"/><Relationship Id="rId4" Type="http://schemas.microsoft.com/office/2007/relationships/media" Target="../media/media10.mp3"/></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audio" Target="../media/media11.mp3"/><Relationship Id="rId6" Type="http://schemas.openxmlformats.org/officeDocument/2006/relationships/image" Target="../media/image6.png"/><Relationship Id="rId5" Type="http://schemas.microsoft.com/office/2007/relationships/media" Target="../media/media11.mp3"/><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audio" Target="../media/media12.mp3"/><Relationship Id="rId6" Type="http://schemas.openxmlformats.org/officeDocument/2006/relationships/image" Target="../media/image6.png"/><Relationship Id="rId5" Type="http://schemas.microsoft.com/office/2007/relationships/media" Target="../media/media12.mp3"/><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audio" Target="../media/media13.mp3"/><Relationship Id="rId5" Type="http://schemas.openxmlformats.org/officeDocument/2006/relationships/image" Target="../media/image6.png"/><Relationship Id="rId4" Type="http://schemas.microsoft.com/office/2007/relationships/media" Target="../media/media13.mp3"/></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audio" Target="../media/media14.mp3"/><Relationship Id="rId5" Type="http://schemas.openxmlformats.org/officeDocument/2006/relationships/image" Target="../media/image6.png"/><Relationship Id="rId4" Type="http://schemas.microsoft.com/office/2007/relationships/media" Target="../media/media14.mp3"/></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audio" Target="../media/media15.mp3"/><Relationship Id="rId6" Type="http://schemas.openxmlformats.org/officeDocument/2006/relationships/image" Target="../media/image6.png"/><Relationship Id="rId5" Type="http://schemas.microsoft.com/office/2007/relationships/media" Target="../media/media15.mp3"/><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audio" Target="../media/media16.mp3"/><Relationship Id="rId6" Type="http://schemas.openxmlformats.org/officeDocument/2006/relationships/image" Target="../media/image6.png"/><Relationship Id="rId5" Type="http://schemas.microsoft.com/office/2007/relationships/media" Target="../media/media16.mp3"/><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audio" Target="../media/media17.mp3"/><Relationship Id="rId6" Type="http://schemas.openxmlformats.org/officeDocument/2006/relationships/image" Target="../media/image6.png"/><Relationship Id="rId5" Type="http://schemas.microsoft.com/office/2007/relationships/media" Target="../media/media17.mp3"/><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audio" Target="../media/media18.mp3"/><Relationship Id="rId6" Type="http://schemas.microsoft.com/office/2007/relationships/media" Target="../media/media18.mp3"/><Relationship Id="rId5" Type="http://schemas.openxmlformats.org/officeDocument/2006/relationships/image" Target="../media/image19.jpeg"/><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openxmlformats.org/officeDocument/2006/relationships/image" Target="../media/image6.png"/><Relationship Id="rId5" Type="http://schemas.microsoft.com/office/2007/relationships/media" Target="../media/media19.mp3"/><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audio" Target="../media/media2.mp3"/><Relationship Id="rId5" Type="http://schemas.openxmlformats.org/officeDocument/2006/relationships/image" Target="../media/image6.png"/><Relationship Id="rId4" Type="http://schemas.microsoft.com/office/2007/relationships/media" Target="../media/media2.mp3"/></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audio" Target="../media/media20.mp3"/><Relationship Id="rId6" Type="http://schemas.openxmlformats.org/officeDocument/2006/relationships/image" Target="../media/image6.png"/><Relationship Id="rId5" Type="http://schemas.microsoft.com/office/2007/relationships/media" Target="../media/media20.mp3"/><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audio" Target="../media/media21.mp3"/><Relationship Id="rId6" Type="http://schemas.microsoft.com/office/2007/relationships/media" Target="../media/media21.mp3"/><Relationship Id="rId5" Type="http://schemas.openxmlformats.org/officeDocument/2006/relationships/image" Target="../media/image23.jpeg"/><Relationship Id="rId4" Type="http://schemas.openxmlformats.org/officeDocument/2006/relationships/image" Target="../media/image22.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audio" Target="../media/media22.mp3"/><Relationship Id="rId6" Type="http://schemas.openxmlformats.org/officeDocument/2006/relationships/image" Target="../media/image6.png"/><Relationship Id="rId5" Type="http://schemas.microsoft.com/office/2007/relationships/media" Target="../media/media22.mp3"/><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audio" Target="../media/media23.mp3"/><Relationship Id="rId6" Type="http://schemas.openxmlformats.org/officeDocument/2006/relationships/image" Target="../media/image6.png"/><Relationship Id="rId5" Type="http://schemas.microsoft.com/office/2007/relationships/media" Target="../media/media23.mp3"/><Relationship Id="rId4" Type="http://schemas.openxmlformats.org/officeDocument/2006/relationships/image" Target="../media/image15.jpeg"/></Relationships>
</file>

<file path=ppt/slides/_rels/slide2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24.xml"/><Relationship Id="rId7" Type="http://schemas.microsoft.com/office/2007/relationships/media" Target="../media/media24.mp3"/><Relationship Id="rId2" Type="http://schemas.openxmlformats.org/officeDocument/2006/relationships/slideLayout" Target="../slideLayouts/slideLayout2.xml"/><Relationship Id="rId1" Type="http://schemas.openxmlformats.org/officeDocument/2006/relationships/audio" Target="../media/media24.mp3"/><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audio" Target="../media/media25.mp3"/><Relationship Id="rId6" Type="http://schemas.openxmlformats.org/officeDocument/2006/relationships/image" Target="../media/image6.png"/><Relationship Id="rId5" Type="http://schemas.microsoft.com/office/2007/relationships/media" Target="../media/media25.mp3"/><Relationship Id="rId4" Type="http://schemas.openxmlformats.org/officeDocument/2006/relationships/image" Target="../media/image28.jpeg"/></Relationships>
</file>

<file path=ppt/slides/_rels/slide26.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notesSlide" Target="../notesSlides/notesSlide26.xml"/><Relationship Id="rId7" Type="http://schemas.openxmlformats.org/officeDocument/2006/relationships/image" Target="../media/image32.jpeg"/><Relationship Id="rId2" Type="http://schemas.openxmlformats.org/officeDocument/2006/relationships/slideLayout" Target="../slideLayouts/slideLayout2.xml"/><Relationship Id="rId1" Type="http://schemas.openxmlformats.org/officeDocument/2006/relationships/audio" Target="../media/media26.mp3"/><Relationship Id="rId6" Type="http://schemas.openxmlformats.org/officeDocument/2006/relationships/image" Target="../media/image31.jpeg"/><Relationship Id="rId11" Type="http://schemas.openxmlformats.org/officeDocument/2006/relationships/image" Target="../media/image6.png"/><Relationship Id="rId5" Type="http://schemas.openxmlformats.org/officeDocument/2006/relationships/image" Target="../media/image30.jpeg"/><Relationship Id="rId10" Type="http://schemas.microsoft.com/office/2007/relationships/media" Target="../media/media26.mp3"/><Relationship Id="rId4" Type="http://schemas.openxmlformats.org/officeDocument/2006/relationships/image" Target="../media/image29.jpeg"/><Relationship Id="rId9" Type="http://schemas.openxmlformats.org/officeDocument/2006/relationships/image" Target="../media/image34.jpeg"/></Relationships>
</file>

<file path=ppt/slides/_rels/slide27.xml.rels><?xml version="1.0" encoding="UTF-8" standalone="yes"?>
<Relationships xmlns="http://schemas.openxmlformats.org/package/2006/relationships"><Relationship Id="rId8" Type="http://schemas.openxmlformats.org/officeDocument/2006/relationships/image" Target="../media/image39.jpeg"/><Relationship Id="rId13" Type="http://schemas.openxmlformats.org/officeDocument/2006/relationships/image" Target="../media/image6.png"/><Relationship Id="rId3" Type="http://schemas.openxmlformats.org/officeDocument/2006/relationships/notesSlide" Target="../notesSlides/notesSlide27.xml"/><Relationship Id="rId7" Type="http://schemas.openxmlformats.org/officeDocument/2006/relationships/image" Target="../media/image38.jpeg"/><Relationship Id="rId12" Type="http://schemas.microsoft.com/office/2007/relationships/media" Target="../media/media27.mp3"/><Relationship Id="rId2" Type="http://schemas.openxmlformats.org/officeDocument/2006/relationships/slideLayout" Target="../slideLayouts/slideLayout2.xml"/><Relationship Id="rId1" Type="http://schemas.openxmlformats.org/officeDocument/2006/relationships/audio" Target="../media/media27.mp3"/><Relationship Id="rId6" Type="http://schemas.openxmlformats.org/officeDocument/2006/relationships/image" Target="../media/image37.jpeg"/><Relationship Id="rId11" Type="http://schemas.openxmlformats.org/officeDocument/2006/relationships/image" Target="../media/image42.jpeg"/><Relationship Id="rId5" Type="http://schemas.openxmlformats.org/officeDocument/2006/relationships/image" Target="../media/image36.jpeg"/><Relationship Id="rId10" Type="http://schemas.openxmlformats.org/officeDocument/2006/relationships/image" Target="../media/image41.jpeg"/><Relationship Id="rId4" Type="http://schemas.openxmlformats.org/officeDocument/2006/relationships/image" Target="../media/image35.jpeg"/><Relationship Id="rId9" Type="http://schemas.openxmlformats.org/officeDocument/2006/relationships/image" Target="../media/image40.jpeg"/></Relationships>
</file>

<file path=ppt/slides/_rels/slide28.xml.rels><?xml version="1.0" encoding="UTF-8" standalone="yes"?>
<Relationships xmlns="http://schemas.openxmlformats.org/package/2006/relationships"><Relationship Id="rId8" Type="http://schemas.openxmlformats.org/officeDocument/2006/relationships/image" Target="../media/image47.jpeg"/><Relationship Id="rId13" Type="http://schemas.openxmlformats.org/officeDocument/2006/relationships/image" Target="../media/image6.png"/><Relationship Id="rId3" Type="http://schemas.openxmlformats.org/officeDocument/2006/relationships/notesSlide" Target="../notesSlides/notesSlide28.xml"/><Relationship Id="rId7" Type="http://schemas.openxmlformats.org/officeDocument/2006/relationships/image" Target="../media/image46.jpeg"/><Relationship Id="rId12" Type="http://schemas.microsoft.com/office/2007/relationships/media" Target="../media/media28.mp3"/><Relationship Id="rId2" Type="http://schemas.openxmlformats.org/officeDocument/2006/relationships/slideLayout" Target="../slideLayouts/slideLayout2.xml"/><Relationship Id="rId1" Type="http://schemas.openxmlformats.org/officeDocument/2006/relationships/audio" Target="../media/media28.mp3"/><Relationship Id="rId6" Type="http://schemas.openxmlformats.org/officeDocument/2006/relationships/image" Target="../media/image45.jpeg"/><Relationship Id="rId11" Type="http://schemas.openxmlformats.org/officeDocument/2006/relationships/image" Target="../media/image50.png"/><Relationship Id="rId5" Type="http://schemas.openxmlformats.org/officeDocument/2006/relationships/image" Target="../media/image44.jpeg"/><Relationship Id="rId10" Type="http://schemas.openxmlformats.org/officeDocument/2006/relationships/image" Target="../media/image49.jpeg"/><Relationship Id="rId4" Type="http://schemas.openxmlformats.org/officeDocument/2006/relationships/image" Target="../media/image43.jpeg"/><Relationship Id="rId9" Type="http://schemas.openxmlformats.org/officeDocument/2006/relationships/image" Target="../media/image48.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audio" Target="../media/media29.mp3"/><Relationship Id="rId6" Type="http://schemas.openxmlformats.org/officeDocument/2006/relationships/image" Target="../media/image6.png"/><Relationship Id="rId5" Type="http://schemas.microsoft.com/office/2007/relationships/media" Target="../media/media29.mp3"/><Relationship Id="rId4" Type="http://schemas.openxmlformats.org/officeDocument/2006/relationships/image" Target="../media/image51.jpeg"/></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notesSlide" Target="../notesSlides/notesSlide3.xml"/><Relationship Id="rId7" Type="http://schemas.openxmlformats.org/officeDocument/2006/relationships/image" Target="../media/image10.jpeg"/><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openxmlformats.org/officeDocument/2006/relationships/image" Target="../media/image9.jpeg"/><Relationship Id="rId5" Type="http://schemas.openxmlformats.org/officeDocument/2006/relationships/image" Target="../media/image8.jpeg"/><Relationship Id="rId10" Type="http://schemas.openxmlformats.org/officeDocument/2006/relationships/image" Target="../media/image6.png"/><Relationship Id="rId4" Type="http://schemas.openxmlformats.org/officeDocument/2006/relationships/image" Target="../media/image7.jpeg"/><Relationship Id="rId9" Type="http://schemas.microsoft.com/office/2007/relationships/media" Target="../media/media3.mp3"/></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openxmlformats.org/officeDocument/2006/relationships/image" Target="../media/image6.png"/><Relationship Id="rId5" Type="http://schemas.microsoft.com/office/2007/relationships/media" Target="../media/media30.mp3"/><Relationship Id="rId4" Type="http://schemas.openxmlformats.org/officeDocument/2006/relationships/image" Target="../media/image52.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openxmlformats.org/officeDocument/2006/relationships/image" Target="../media/image6.png"/><Relationship Id="rId5" Type="http://schemas.microsoft.com/office/2007/relationships/media" Target="../media/media31.mp3"/><Relationship Id="rId4" Type="http://schemas.openxmlformats.org/officeDocument/2006/relationships/image" Target="../media/image53.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audio" Target="../media/media32.mp3"/><Relationship Id="rId6" Type="http://schemas.openxmlformats.org/officeDocument/2006/relationships/image" Target="../media/image6.png"/><Relationship Id="rId5" Type="http://schemas.microsoft.com/office/2007/relationships/media" Target="../media/media32.mp3"/><Relationship Id="rId4" Type="http://schemas.openxmlformats.org/officeDocument/2006/relationships/image" Target="../media/image54.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image" Target="../media/image6.png"/><Relationship Id="rId4" Type="http://schemas.microsoft.com/office/2007/relationships/media" Target="../media/media33.mp3"/></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image" Target="../media/image6.png"/><Relationship Id="rId4" Type="http://schemas.microsoft.com/office/2007/relationships/media" Target="../media/media34.mp3"/></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image" Target="../media/image6.png"/><Relationship Id="rId4" Type="http://schemas.microsoft.com/office/2007/relationships/media" Target="../media/media35.mp3"/></Relationships>
</file>

<file path=ppt/slides/_rels/slide3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36.xml"/><Relationship Id="rId7" Type="http://schemas.microsoft.com/office/2007/relationships/media" Target="../media/media36.mp3"/><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openxmlformats.org/officeDocument/2006/relationships/hyperlink" Target="https://www.facebook.com/weavingwb/" TargetMode="External"/><Relationship Id="rId5" Type="http://schemas.openxmlformats.org/officeDocument/2006/relationships/hyperlink" Target="https://twitter.com/Weaving_Wb" TargetMode="External"/><Relationship Id="rId4" Type="http://schemas.openxmlformats.org/officeDocument/2006/relationships/hyperlink" Target="http://www.otb.ie/wwb"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image" Target="../media/image6.png"/><Relationship Id="rId4" Type="http://schemas.microsoft.com/office/2007/relationships/media" Target="../media/media4.mp3"/></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audio" Target="../media/media5.mp3"/><Relationship Id="rId6" Type="http://schemas.openxmlformats.org/officeDocument/2006/relationships/image" Target="../media/image6.png"/><Relationship Id="rId5" Type="http://schemas.microsoft.com/office/2007/relationships/media" Target="../media/media5.mp3"/><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audio" Target="../media/media6.mp3"/><Relationship Id="rId6" Type="http://schemas.openxmlformats.org/officeDocument/2006/relationships/image" Target="../media/image6.png"/><Relationship Id="rId5" Type="http://schemas.microsoft.com/office/2007/relationships/media" Target="../media/media6.mp3"/><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image" Target="../media/image6.png"/><Relationship Id="rId4" Type="http://schemas.microsoft.com/office/2007/relationships/media" Target="../media/media7.mp3"/></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audio" Target="../media/media8.mp3"/><Relationship Id="rId6" Type="http://schemas.openxmlformats.org/officeDocument/2006/relationships/image" Target="../media/image6.png"/><Relationship Id="rId5" Type="http://schemas.microsoft.com/office/2007/relationships/media" Target="../media/media8.mp3"/><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audio" Target="../media/media9.mp3"/><Relationship Id="rId5" Type="http://schemas.openxmlformats.org/officeDocument/2006/relationships/image" Target="../media/image6.png"/><Relationship Id="rId4" Type="http://schemas.microsoft.com/office/2007/relationships/media" Target="../media/media9.mp3"/></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47664" y="188640"/>
            <a:ext cx="6048672" cy="1080120"/>
          </a:xfrm>
        </p:spPr>
        <p:txBody>
          <a:bodyPr>
            <a:noAutofit/>
          </a:bodyPr>
          <a:lstStyle/>
          <a:p>
            <a:r>
              <a:rPr lang="en-GB" sz="3600" b="1" dirty="0"/>
              <a:t>Weaving Well-Being: </a:t>
            </a:r>
            <a:br>
              <a:rPr lang="en-GB" sz="3600" b="1" dirty="0"/>
            </a:br>
            <a:r>
              <a:rPr lang="en-GB" sz="3600" b="1" dirty="0"/>
              <a:t>Background, Overview and  Implementation Guide</a:t>
            </a:r>
          </a:p>
        </p:txBody>
      </p:sp>
      <p:sp>
        <p:nvSpPr>
          <p:cNvPr id="3" name="Rectangle 2"/>
          <p:cNvSpPr/>
          <p:nvPr/>
        </p:nvSpPr>
        <p:spPr>
          <a:xfrm>
            <a:off x="1619672" y="3068960"/>
            <a:ext cx="5904656" cy="523220"/>
          </a:xfrm>
          <a:prstGeom prst="rect">
            <a:avLst/>
          </a:prstGeom>
        </p:spPr>
        <p:txBody>
          <a:bodyPr wrap="square">
            <a:spAutoFit/>
          </a:bodyPr>
          <a:lstStyle/>
          <a:p>
            <a:pPr algn="ctr"/>
            <a:r>
              <a:rPr lang="en-GB" sz="2800" dirty="0">
                <a:latin typeface="+mn-lt"/>
              </a:rPr>
              <a:t>By Fiona Forman</a:t>
            </a:r>
            <a:endParaRPr lang="en-IE" sz="2800" dirty="0">
              <a:latin typeface="+mn-lt"/>
            </a:endParaRPr>
          </a:p>
        </p:txBody>
      </p:sp>
      <p:pic>
        <p:nvPicPr>
          <p:cNvPr id="1026" name="Picture 2" descr="https://scontent-lht6-1.xx.fbcdn.net/v/t1.0-1/c0.0.200.200/p200x200/10002927_1340561119303449_1837969858044312039_n.jpg?oh=9ca6abedb0ec2fa227daa3c3b1cc44d4&amp;oe=5A26AC48">
            <a:extLst>
              <a:ext uri="{FF2B5EF4-FFF2-40B4-BE49-F238E27FC236}">
                <a16:creationId xmlns="" xmlns:a16="http://schemas.microsoft.com/office/drawing/2014/main" id="{CDBA8E02-E8B3-482C-9A61-714B5DEBE6A9}"/>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619500" y="3838401"/>
            <a:ext cx="1905000" cy="1905000"/>
          </a:xfrm>
          <a:prstGeom prst="rect">
            <a:avLst/>
          </a:prstGeom>
          <a:noFill/>
          <a:extLst>
            <a:ext uri="{909E8E84-426E-40DD-AFC4-6F175D3DCCD1}">
              <a14:hiddenFill xmlns="" xmlns:a14="http://schemas.microsoft.com/office/drawing/2010/main">
                <a:solidFill>
                  <a:srgbClr val="FFFFFF"/>
                </a:solidFill>
              </a14:hiddenFill>
            </a:ext>
          </a:extLst>
        </p:spPr>
      </p:pic>
      <p:pic>
        <p:nvPicPr>
          <p:cNvPr id="4" name="Slide 1">
            <a:hlinkClick r:id="" action="ppaction://media"/>
          </p:cNvPr>
          <p:cNvPicPr>
            <a:picLocks noChangeAspect="1"/>
          </p:cNvPicPr>
          <p:nvPr>
            <a:audioFile r:link="rId1"/>
            <p:extLst>
              <p:ext uri="{DAA4B4D4-6D71-4841-9C94-3DE7FCFB9230}">
                <p14:media xmlns="" xmlns:p14="http://schemas.microsoft.com/office/powerpoint/2010/main" r:embed="rId5"/>
              </p:ext>
            </p:extLst>
          </p:nvPr>
        </p:nvPicPr>
        <p:blipFill>
          <a:blip r:embed="rId6" cstate="print"/>
          <a:stretch>
            <a:fillRect/>
          </a:stretch>
        </p:blipFill>
        <p:spPr>
          <a:xfrm>
            <a:off x="9540552" y="1268760"/>
            <a:ext cx="442937" cy="442937"/>
          </a:xfrm>
          <a:prstGeom prst="rect">
            <a:avLst/>
          </a:prstGeom>
        </p:spPr>
      </p:pic>
    </p:spTree>
    <p:extLst>
      <p:ext uri="{BB962C8B-B14F-4D97-AF65-F5344CB8AC3E}">
        <p14:creationId xmlns="" xmlns:p14="http://schemas.microsoft.com/office/powerpoint/2010/main" val="820385261"/>
      </p:ext>
    </p:extLst>
  </p:cSld>
  <p:clrMapOvr>
    <a:masterClrMapping/>
  </p:clrMapOvr>
  <p:transition spd="slow" advClick="0" advTm="2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500"/>
                                        <p:tgtEl>
                                          <p:spTgt spid="3">
                                            <p:txEl>
                                              <p:pRg st="0" end="0"/>
                                            </p:txEl>
                                          </p:spTgt>
                                        </p:tgtEl>
                                      </p:cBhvr>
                                    </p:animEffect>
                                  </p:childTnLst>
                                </p:cTn>
                              </p:par>
                            </p:childTnLst>
                          </p:cTn>
                        </p:par>
                        <p:par>
                          <p:cTn id="8" fill="hold">
                            <p:stCondLst>
                              <p:cond delay="1500"/>
                            </p:stCondLst>
                            <p:childTnLst>
                              <p:par>
                                <p:cTn id="9" presetID="1" presetClass="mediacall" presetSubtype="0" fill="hold" nodeType="afterEffect">
                                  <p:stCondLst>
                                    <p:cond delay="0"/>
                                  </p:stCondLst>
                                  <p:childTnLst>
                                    <p:cmd type="call" cmd="playFrom(0.0)">
                                      <p:cBhvr>
                                        <p:cTn id="10" dur="104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11"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3224" y="1700808"/>
            <a:ext cx="8229600" cy="4248471"/>
          </a:xfrm>
        </p:spPr>
        <p:txBody>
          <a:bodyPr/>
          <a:lstStyle/>
          <a:p>
            <a:pPr marL="0" indent="0">
              <a:buNone/>
            </a:pPr>
            <a:r>
              <a:rPr lang="en-GB" sz="2800" dirty="0">
                <a:latin typeface="Calibri" panose="020F0502020204030204" pitchFamily="34" charset="0"/>
                <a:cs typeface="Calibri" panose="020F0502020204030204" pitchFamily="34" charset="0"/>
              </a:rPr>
              <a:t>Emotional well-being is also the strongest predictor of a successful and satisfying life in adulthood </a:t>
            </a:r>
          </a:p>
          <a:p>
            <a:pPr marL="0" indent="0">
              <a:buNone/>
            </a:pPr>
            <a:endParaRPr lang="en-GB" sz="2800" dirty="0">
              <a:latin typeface="Calibri" panose="020F0502020204030204" pitchFamily="34" charset="0"/>
              <a:cs typeface="Calibri" panose="020F0502020204030204" pitchFamily="34" charset="0"/>
            </a:endParaRPr>
          </a:p>
          <a:p>
            <a:pPr marL="0" indent="0">
              <a:buNone/>
            </a:pPr>
            <a:r>
              <a:rPr lang="en-GB" sz="2800" dirty="0">
                <a:latin typeface="Calibri" panose="020F0502020204030204" pitchFamily="34" charset="0"/>
                <a:cs typeface="Calibri" panose="020F0502020204030204" pitchFamily="34" charset="0"/>
              </a:rPr>
              <a:t>More powerful a predictor than income, educational level, physical health, family status or employment</a:t>
            </a:r>
          </a:p>
          <a:p>
            <a:pPr marL="0" indent="0">
              <a:buNone/>
            </a:pPr>
            <a:r>
              <a:rPr lang="en-GB" sz="2800" dirty="0">
                <a:latin typeface="Calibri" panose="020F0502020204030204" pitchFamily="34" charset="0"/>
                <a:cs typeface="Calibri" panose="020F0502020204030204" pitchFamily="34" charset="0"/>
              </a:rPr>
              <a:t>(Layard, Clark, Cornaglia &amp; Vernoit, 2014) </a:t>
            </a:r>
          </a:p>
          <a:p>
            <a:endParaRPr lang="en-GB" sz="2800" dirty="0"/>
          </a:p>
          <a:p>
            <a:pPr marL="0" indent="0">
              <a:buNone/>
            </a:pPr>
            <a:endParaRPr lang="en-GB" dirty="0"/>
          </a:p>
        </p:txBody>
      </p:sp>
      <p:sp>
        <p:nvSpPr>
          <p:cNvPr id="5" name="Title 1"/>
          <p:cNvSpPr>
            <a:spLocks noGrp="1"/>
          </p:cNvSpPr>
          <p:nvPr>
            <p:ph type="title"/>
          </p:nvPr>
        </p:nvSpPr>
        <p:spPr>
          <a:xfrm>
            <a:off x="179512" y="0"/>
            <a:ext cx="8964488" cy="1607344"/>
          </a:xfrm>
        </p:spPr>
        <p:txBody>
          <a:bodyPr>
            <a:normAutofit/>
          </a:bodyPr>
          <a:lstStyle/>
          <a:p>
            <a:r>
              <a:rPr lang="en-GB" dirty="0">
                <a:latin typeface="Calibri" panose="020F0502020204030204" pitchFamily="34" charset="0"/>
                <a:cs typeface="Calibri" panose="020F0502020204030204" pitchFamily="34" charset="0"/>
              </a:rPr>
              <a:t> Why Focus on Well-being in Schools?</a:t>
            </a:r>
            <a:endParaRPr lang="en-GB" dirty="0">
              <a:latin typeface="Constantia" panose="02030602050306030303" pitchFamily="18" charset="0"/>
            </a:endParaRPr>
          </a:p>
        </p:txBody>
      </p:sp>
      <p:pic>
        <p:nvPicPr>
          <p:cNvPr id="2" name="Slide 10">
            <a:hlinkClick r:id="" action="ppaction://media"/>
          </p:cNvPr>
          <p:cNvPicPr>
            <a:picLocks noChangeAspect="1"/>
          </p:cNvPicPr>
          <p:nvPr>
            <a:audioFile r:link="rId1"/>
            <p:extLst>
              <p:ext uri="{DAA4B4D4-6D71-4841-9C94-3DE7FCFB9230}">
                <p14:media xmlns="" xmlns:p14="http://schemas.microsoft.com/office/powerpoint/2010/main" r:embed="rId4"/>
              </p:ext>
            </p:extLst>
          </p:nvPr>
        </p:nvPicPr>
        <p:blipFill>
          <a:blip r:embed="rId5" cstate="print"/>
          <a:stretch>
            <a:fillRect/>
          </a:stretch>
        </p:blipFill>
        <p:spPr>
          <a:xfrm>
            <a:off x="10620672" y="498872"/>
            <a:ext cx="609600" cy="609600"/>
          </a:xfrm>
          <a:prstGeom prst="rect">
            <a:avLst/>
          </a:prstGeom>
        </p:spPr>
      </p:pic>
    </p:spTree>
    <p:extLst>
      <p:ext uri="{BB962C8B-B14F-4D97-AF65-F5344CB8AC3E}">
        <p14:creationId xmlns="" xmlns:p14="http://schemas.microsoft.com/office/powerpoint/2010/main" val="3838955975"/>
      </p:ext>
    </p:extLst>
  </p:cSld>
  <p:clrMapOvr>
    <a:masterClrMapping/>
  </p:clrMapOvr>
  <p:transition spd="slow" advClick="0" advTm="2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8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13768" y="1961782"/>
            <a:ext cx="3744416" cy="3716094"/>
          </a:xfrm>
        </p:spPr>
        <p:txBody>
          <a:bodyPr>
            <a:normAutofit fontScale="25000" lnSpcReduction="20000"/>
          </a:bodyPr>
          <a:lstStyle/>
          <a:p>
            <a:pPr marL="0" indent="0">
              <a:buNone/>
            </a:pPr>
            <a:r>
              <a:rPr lang="en-IE" sz="11200" dirty="0">
                <a:latin typeface="Calibri" panose="020F0502020204030204" pitchFamily="34" charset="0"/>
                <a:cs typeface="Calibri" panose="020F0502020204030204" pitchFamily="34" charset="0"/>
              </a:rPr>
              <a:t>Research also shows that well-being programmes are most effective when delivered by </a:t>
            </a:r>
            <a:r>
              <a:rPr lang="en-IE" sz="11200" dirty="0">
                <a:solidFill>
                  <a:srgbClr val="FF0000"/>
                </a:solidFill>
                <a:latin typeface="Calibri" panose="020F0502020204030204" pitchFamily="34" charset="0"/>
                <a:cs typeface="Calibri" panose="020F0502020204030204" pitchFamily="34" charset="0"/>
              </a:rPr>
              <a:t>teachers</a:t>
            </a:r>
            <a:r>
              <a:rPr lang="en-IE" sz="11200" dirty="0">
                <a:latin typeface="Calibri" panose="020F0502020204030204" pitchFamily="34" charset="0"/>
                <a:cs typeface="Calibri" panose="020F0502020204030204" pitchFamily="34" charset="0"/>
              </a:rPr>
              <a:t> themselves, as opposed to outside experts.</a:t>
            </a:r>
          </a:p>
          <a:p>
            <a:pPr marL="0" indent="0">
              <a:buNone/>
            </a:pPr>
            <a:endParaRPr lang="en-IE" sz="11200" dirty="0">
              <a:latin typeface="Calibri" panose="020F0502020204030204" pitchFamily="34" charset="0"/>
              <a:cs typeface="Calibri" panose="020F0502020204030204" pitchFamily="34" charset="0"/>
            </a:endParaRPr>
          </a:p>
        </p:txBody>
      </p:sp>
      <p:pic>
        <p:nvPicPr>
          <p:cNvPr id="4" name="Picture 3"/>
          <p:cNvPicPr/>
          <p:nvPr/>
        </p:nvPicPr>
        <p:blipFill>
          <a:blip r:embed="rId4" cstate="print">
            <a:extLst>
              <a:ext uri="{28A0092B-C50C-407E-A947-70E740481C1C}">
                <a14:useLocalDpi xmlns="" xmlns:a14="http://schemas.microsoft.com/office/drawing/2010/main" val="0"/>
              </a:ext>
            </a:extLst>
          </a:blip>
          <a:stretch>
            <a:fillRect/>
          </a:stretch>
        </p:blipFill>
        <p:spPr>
          <a:xfrm>
            <a:off x="4716016" y="1801138"/>
            <a:ext cx="3970784" cy="2591024"/>
          </a:xfrm>
          <a:prstGeom prst="rect">
            <a:avLst/>
          </a:prstGeom>
        </p:spPr>
      </p:pic>
      <p:sp>
        <p:nvSpPr>
          <p:cNvPr id="5" name="Content Placeholder 2"/>
          <p:cNvSpPr txBox="1">
            <a:spLocks/>
          </p:cNvSpPr>
          <p:nvPr/>
        </p:nvSpPr>
        <p:spPr bwMode="auto">
          <a:xfrm>
            <a:off x="813768" y="4678710"/>
            <a:ext cx="5657215" cy="9991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IE" sz="2800" dirty="0">
                <a:latin typeface="Calibri" panose="020F0502020204030204" pitchFamily="34" charset="0"/>
                <a:cs typeface="Calibri" panose="020F0502020204030204" pitchFamily="34" charset="0"/>
              </a:rPr>
              <a:t>(</a:t>
            </a:r>
            <a:r>
              <a:rPr lang="en-GB" sz="2800" dirty="0">
                <a:latin typeface="Calibri" panose="020F0502020204030204" pitchFamily="34" charset="0"/>
                <a:cs typeface="Calibri" panose="020F0502020204030204" pitchFamily="34" charset="0"/>
              </a:rPr>
              <a:t>Durlak, Weissberg, Taylor, Dymnicki,  &amp; Schellinger, 2011)</a:t>
            </a:r>
          </a:p>
          <a:p>
            <a:endParaRPr lang="en-GB" dirty="0"/>
          </a:p>
        </p:txBody>
      </p:sp>
      <p:sp>
        <p:nvSpPr>
          <p:cNvPr id="7" name="Title 1"/>
          <p:cNvSpPr>
            <a:spLocks noGrp="1"/>
          </p:cNvSpPr>
          <p:nvPr>
            <p:ph type="title"/>
          </p:nvPr>
        </p:nvSpPr>
        <p:spPr>
          <a:xfrm>
            <a:off x="179512" y="0"/>
            <a:ext cx="8964488" cy="1607344"/>
          </a:xfrm>
        </p:spPr>
        <p:txBody>
          <a:bodyPr>
            <a:normAutofit/>
          </a:bodyPr>
          <a:lstStyle/>
          <a:p>
            <a:r>
              <a:rPr lang="en-GB" dirty="0">
                <a:latin typeface="Calibri" panose="020F0502020204030204" pitchFamily="34" charset="0"/>
                <a:cs typeface="Calibri" panose="020F0502020204030204" pitchFamily="34" charset="0"/>
              </a:rPr>
              <a:t> Why Focus on Well-being in Schools?</a:t>
            </a:r>
            <a:endParaRPr lang="en-GB" dirty="0">
              <a:latin typeface="Constantia" panose="02030602050306030303" pitchFamily="18" charset="0"/>
            </a:endParaRPr>
          </a:p>
        </p:txBody>
      </p:sp>
      <p:pic>
        <p:nvPicPr>
          <p:cNvPr id="2" name="Slide 11">
            <a:hlinkClick r:id="" action="ppaction://media"/>
          </p:cNvPr>
          <p:cNvPicPr>
            <a:picLocks noChangeAspect="1"/>
          </p:cNvPicPr>
          <p:nvPr>
            <a:audioFile r:link="rId1"/>
            <p:extLst>
              <p:ext uri="{DAA4B4D4-6D71-4841-9C94-3DE7FCFB9230}">
                <p14:media xmlns="" xmlns:p14="http://schemas.microsoft.com/office/powerpoint/2010/main" r:embed="rId5"/>
              </p:ext>
            </p:extLst>
          </p:nvPr>
        </p:nvPicPr>
        <p:blipFill>
          <a:blip r:embed="rId6" cstate="print"/>
          <a:stretch>
            <a:fillRect/>
          </a:stretch>
        </p:blipFill>
        <p:spPr>
          <a:xfrm>
            <a:off x="10548664" y="498872"/>
            <a:ext cx="609600" cy="609600"/>
          </a:xfrm>
          <a:prstGeom prst="rect">
            <a:avLst/>
          </a:prstGeom>
        </p:spPr>
      </p:pic>
    </p:spTree>
    <p:extLst>
      <p:ext uri="{BB962C8B-B14F-4D97-AF65-F5344CB8AC3E}">
        <p14:creationId xmlns="" xmlns:p14="http://schemas.microsoft.com/office/powerpoint/2010/main" val="397768701"/>
      </p:ext>
    </p:extLst>
  </p:cSld>
  <p:clrMapOvr>
    <a:masterClrMapping/>
  </p:clrMapOvr>
  <p:transition spd="slow" advClick="0" advTm="2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8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6646" y="2993461"/>
            <a:ext cx="5405818" cy="1151600"/>
          </a:xfrm>
        </p:spPr>
        <p:txBody>
          <a:bodyPr>
            <a:noAutofit/>
          </a:bodyPr>
          <a:lstStyle/>
          <a:p>
            <a:r>
              <a:rPr lang="en-GB" sz="2800" dirty="0">
                <a:latin typeface="Calibri" panose="020F0502020204030204" pitchFamily="34" charset="0"/>
                <a:cs typeface="Calibri" panose="020F0502020204030204" pitchFamily="34" charset="0"/>
              </a:rPr>
              <a:t>Higher school achievement</a:t>
            </a:r>
          </a:p>
          <a:p>
            <a:r>
              <a:rPr lang="en-GB" sz="2800" dirty="0">
                <a:latin typeface="Calibri" panose="020F0502020204030204" pitchFamily="34" charset="0"/>
                <a:cs typeface="Calibri" panose="020F0502020204030204" pitchFamily="34" charset="0"/>
              </a:rPr>
              <a:t>Success in a wide variety of life domains, including relationships and resilience </a:t>
            </a:r>
          </a:p>
        </p:txBody>
      </p:sp>
      <p:pic>
        <p:nvPicPr>
          <p:cNvPr id="4" name="Picture 3" descr="C:\Users\Mick\Dropbox\Weaving Well-being\Pictures\221.jpg"/>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186704" y="2069498"/>
            <a:ext cx="2831231" cy="2224316"/>
          </a:xfrm>
          <a:prstGeom prst="rect">
            <a:avLst/>
          </a:prstGeom>
          <a:noFill/>
          <a:ln>
            <a:noFill/>
          </a:ln>
        </p:spPr>
      </p:pic>
      <p:sp>
        <p:nvSpPr>
          <p:cNvPr id="5" name="Rectangle 4"/>
          <p:cNvSpPr/>
          <p:nvPr/>
        </p:nvSpPr>
        <p:spPr>
          <a:xfrm>
            <a:off x="827584" y="5013176"/>
            <a:ext cx="5084880" cy="954107"/>
          </a:xfrm>
          <a:prstGeom prst="rect">
            <a:avLst/>
          </a:prstGeom>
        </p:spPr>
        <p:txBody>
          <a:bodyPr wrap="square">
            <a:spAutoFit/>
          </a:bodyPr>
          <a:lstStyle/>
          <a:p>
            <a:r>
              <a:rPr lang="en-GB" sz="2800" dirty="0">
                <a:solidFill>
                  <a:srgbClr val="222222"/>
                </a:solidFill>
                <a:latin typeface="Constantia" panose="02030602050306030303" pitchFamily="18" charset="0"/>
                <a:ea typeface="Calibri" panose="020F0502020204030204" pitchFamily="34" charset="0"/>
              </a:rPr>
              <a:t>(</a:t>
            </a:r>
            <a:r>
              <a:rPr lang="en-GB" sz="2800" dirty="0">
                <a:solidFill>
                  <a:srgbClr val="222222"/>
                </a:solidFill>
                <a:ea typeface="Calibri" panose="020F0502020204030204" pitchFamily="34" charset="0"/>
                <a:cs typeface="Calibri" panose="020F0502020204030204" pitchFamily="34" charset="0"/>
              </a:rPr>
              <a:t>Waters, 2011; Alexander, 2002) </a:t>
            </a:r>
            <a:r>
              <a:rPr lang="en-GB" sz="2800" dirty="0">
                <a:solidFill>
                  <a:srgbClr val="222222"/>
                </a:solidFill>
                <a:latin typeface="Times New Roman" panose="02020603050405020304" pitchFamily="18" charset="0"/>
                <a:ea typeface="Calibri" panose="020F0502020204030204" pitchFamily="34" charset="0"/>
              </a:rPr>
              <a:t/>
            </a:r>
            <a:br>
              <a:rPr lang="en-GB" sz="2800" dirty="0">
                <a:solidFill>
                  <a:srgbClr val="222222"/>
                </a:solidFill>
                <a:latin typeface="Times New Roman" panose="02020603050405020304" pitchFamily="18" charset="0"/>
                <a:ea typeface="Calibri" panose="020F0502020204030204" pitchFamily="34" charset="0"/>
              </a:rPr>
            </a:br>
            <a:endParaRPr lang="en-GB" sz="2800" dirty="0"/>
          </a:p>
        </p:txBody>
      </p:sp>
      <p:sp>
        <p:nvSpPr>
          <p:cNvPr id="6" name="TextBox 5"/>
          <p:cNvSpPr txBox="1"/>
          <p:nvPr/>
        </p:nvSpPr>
        <p:spPr>
          <a:xfrm>
            <a:off x="459774" y="1799124"/>
            <a:ext cx="6986272" cy="990720"/>
          </a:xfrm>
          <a:prstGeom prst="rect">
            <a:avLst/>
          </a:prstGeom>
          <a:noFill/>
        </p:spPr>
        <p:txBody>
          <a:bodyPr wrap="square" rtlCol="0">
            <a:spAutoFit/>
          </a:bodyPr>
          <a:lstStyle/>
          <a:p>
            <a:r>
              <a:rPr lang="en-GB" sz="3038" dirty="0">
                <a:solidFill>
                  <a:srgbClr val="00B0F0"/>
                </a:solidFill>
                <a:latin typeface="Constantia" panose="02030602050306030303" pitchFamily="18" charset="0"/>
              </a:rPr>
              <a:t> </a:t>
            </a:r>
            <a:r>
              <a:rPr lang="en-GB" sz="2800" dirty="0">
                <a:solidFill>
                  <a:srgbClr val="00B0F0"/>
                </a:solidFill>
                <a:cs typeface="Calibri" panose="020F0502020204030204" pitchFamily="34" charset="0"/>
              </a:rPr>
              <a:t>Child Well-Being Outcomes:</a:t>
            </a:r>
          </a:p>
          <a:p>
            <a:r>
              <a:rPr lang="en-GB" sz="2800" dirty="0">
                <a:solidFill>
                  <a:srgbClr val="00B0F0"/>
                </a:solidFill>
                <a:cs typeface="Calibri" panose="020F0502020204030204" pitchFamily="34" charset="0"/>
              </a:rPr>
              <a:t> </a:t>
            </a:r>
            <a:r>
              <a:rPr lang="en-GB" sz="2800" i="1" dirty="0">
                <a:cs typeface="Calibri" panose="020F0502020204030204" pitchFamily="34" charset="0"/>
              </a:rPr>
              <a:t>Happy Children: </a:t>
            </a:r>
          </a:p>
        </p:txBody>
      </p:sp>
      <p:sp>
        <p:nvSpPr>
          <p:cNvPr id="8" name="Title 1"/>
          <p:cNvSpPr>
            <a:spLocks noGrp="1"/>
          </p:cNvSpPr>
          <p:nvPr>
            <p:ph type="title"/>
          </p:nvPr>
        </p:nvSpPr>
        <p:spPr>
          <a:xfrm>
            <a:off x="179512" y="0"/>
            <a:ext cx="8964488" cy="1607344"/>
          </a:xfrm>
        </p:spPr>
        <p:txBody>
          <a:bodyPr>
            <a:normAutofit/>
          </a:bodyPr>
          <a:lstStyle/>
          <a:p>
            <a:r>
              <a:rPr lang="en-GB" dirty="0">
                <a:latin typeface="Calibri" panose="020F0502020204030204" pitchFamily="34" charset="0"/>
                <a:cs typeface="Calibri" panose="020F0502020204030204" pitchFamily="34" charset="0"/>
              </a:rPr>
              <a:t> Why Focus on Well-being in Schools?</a:t>
            </a:r>
            <a:endParaRPr lang="en-GB" dirty="0">
              <a:latin typeface="Constantia" panose="02030602050306030303" pitchFamily="18" charset="0"/>
            </a:endParaRPr>
          </a:p>
        </p:txBody>
      </p:sp>
      <p:pic>
        <p:nvPicPr>
          <p:cNvPr id="2" name="Slide 12">
            <a:hlinkClick r:id="" action="ppaction://media"/>
          </p:cNvPr>
          <p:cNvPicPr>
            <a:picLocks noChangeAspect="1"/>
          </p:cNvPicPr>
          <p:nvPr>
            <a:audioFile r:link="rId1"/>
            <p:extLst>
              <p:ext uri="{DAA4B4D4-6D71-4841-9C94-3DE7FCFB9230}">
                <p14:media xmlns="" xmlns:p14="http://schemas.microsoft.com/office/powerpoint/2010/main" r:embed="rId5"/>
              </p:ext>
            </p:extLst>
          </p:nvPr>
        </p:nvPicPr>
        <p:blipFill>
          <a:blip r:embed="rId6" cstate="print"/>
          <a:stretch>
            <a:fillRect/>
          </a:stretch>
        </p:blipFill>
        <p:spPr>
          <a:xfrm>
            <a:off x="10332640" y="498872"/>
            <a:ext cx="609600" cy="609600"/>
          </a:xfrm>
          <a:prstGeom prst="rect">
            <a:avLst/>
          </a:prstGeom>
        </p:spPr>
      </p:pic>
    </p:spTree>
    <p:extLst>
      <p:ext uri="{BB962C8B-B14F-4D97-AF65-F5344CB8AC3E}">
        <p14:creationId xmlns="" xmlns:p14="http://schemas.microsoft.com/office/powerpoint/2010/main" val="1499773848"/>
      </p:ext>
    </p:extLst>
  </p:cSld>
  <p:clrMapOvr>
    <a:masterClrMapping/>
  </p:clrMapOvr>
  <p:transition spd="slow" advClick="0" advTm="2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4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5554" y="1628800"/>
            <a:ext cx="8388932" cy="4464496"/>
          </a:xfrm>
        </p:spPr>
        <p:txBody>
          <a:bodyPr>
            <a:normAutofit/>
          </a:bodyPr>
          <a:lstStyle/>
          <a:p>
            <a:pPr marL="0" indent="0">
              <a:buNone/>
            </a:pPr>
            <a:r>
              <a:rPr lang="en-GB" sz="2800" dirty="0">
                <a:latin typeface="Calibri" panose="020F0502020204030204" pitchFamily="34" charset="0"/>
                <a:cs typeface="Calibri" panose="020F0502020204030204" pitchFamily="34" charset="0"/>
              </a:rPr>
              <a:t>Worrying statistics:</a:t>
            </a:r>
          </a:p>
          <a:p>
            <a:r>
              <a:rPr lang="en-GB" sz="2800" dirty="0">
                <a:latin typeface="Calibri" panose="020F0502020204030204" pitchFamily="34" charset="0"/>
                <a:cs typeface="Calibri" panose="020F0502020204030204" pitchFamily="34" charset="0"/>
              </a:rPr>
              <a:t>By age 13 years, </a:t>
            </a:r>
            <a:r>
              <a:rPr lang="en-GB" sz="2800" dirty="0">
                <a:solidFill>
                  <a:srgbClr val="FF0000"/>
                </a:solidFill>
                <a:latin typeface="Calibri" panose="020F0502020204030204" pitchFamily="34" charset="0"/>
                <a:cs typeface="Calibri" panose="020F0502020204030204" pitchFamily="34" charset="0"/>
              </a:rPr>
              <a:t>1 in 3 </a:t>
            </a:r>
            <a:r>
              <a:rPr lang="en-GB" sz="2800" dirty="0">
                <a:latin typeface="Calibri" panose="020F0502020204030204" pitchFamily="34" charset="0"/>
                <a:cs typeface="Calibri" panose="020F0502020204030204" pitchFamily="34" charset="0"/>
              </a:rPr>
              <a:t>young people in Ireland is likely to have experienced some type of mental disorder </a:t>
            </a:r>
          </a:p>
          <a:p>
            <a:r>
              <a:rPr lang="en-GB" sz="2800" dirty="0">
                <a:latin typeface="Calibri" panose="020F0502020204030204" pitchFamily="34" charset="0"/>
                <a:cs typeface="Calibri" panose="020F0502020204030204" pitchFamily="34" charset="0"/>
              </a:rPr>
              <a:t>By the age of 24 years, that rate will have increased to over </a:t>
            </a:r>
            <a:r>
              <a:rPr lang="en-GB" sz="2800" dirty="0">
                <a:solidFill>
                  <a:srgbClr val="FF0000"/>
                </a:solidFill>
                <a:latin typeface="Calibri" panose="020F0502020204030204" pitchFamily="34" charset="0"/>
                <a:cs typeface="Calibri" panose="020F0502020204030204" pitchFamily="34" charset="0"/>
              </a:rPr>
              <a:t>1 in 2</a:t>
            </a:r>
          </a:p>
          <a:p>
            <a:r>
              <a:rPr lang="en-GB" sz="2800" dirty="0">
                <a:latin typeface="Calibri" panose="020F0502020204030204" pitchFamily="34" charset="0"/>
                <a:cs typeface="Calibri" panose="020F0502020204030204" pitchFamily="34" charset="0"/>
              </a:rPr>
              <a:t>Up to one third of young Irish adolescents and over one half of young Irish adults are at increased risk of mental ill-health into their adult years</a:t>
            </a:r>
          </a:p>
          <a:p>
            <a:pPr marL="0" indent="0">
              <a:buNone/>
            </a:pPr>
            <a:endParaRPr lang="en-GB" sz="2000" dirty="0">
              <a:latin typeface="Calibri" panose="020F0502020204030204" pitchFamily="34" charset="0"/>
              <a:cs typeface="Calibri" panose="020F0502020204030204" pitchFamily="34" charset="0"/>
            </a:endParaRPr>
          </a:p>
          <a:p>
            <a:pPr marL="0" indent="0">
              <a:buNone/>
            </a:pPr>
            <a:endParaRPr lang="en-GB" sz="1688" dirty="0">
              <a:latin typeface="Constantia" panose="02030602050306030303" pitchFamily="18" charset="0"/>
            </a:endParaRPr>
          </a:p>
        </p:txBody>
      </p:sp>
      <p:sp>
        <p:nvSpPr>
          <p:cNvPr id="4" name="Rectangle 3"/>
          <p:cNvSpPr/>
          <p:nvPr/>
        </p:nvSpPr>
        <p:spPr>
          <a:xfrm>
            <a:off x="827582" y="5373216"/>
            <a:ext cx="8136904" cy="523220"/>
          </a:xfrm>
          <a:prstGeom prst="rect">
            <a:avLst/>
          </a:prstGeom>
        </p:spPr>
        <p:txBody>
          <a:bodyPr wrap="square">
            <a:spAutoFit/>
          </a:bodyPr>
          <a:lstStyle/>
          <a:p>
            <a:r>
              <a:rPr lang="en-GB" sz="2800" i="1" dirty="0">
                <a:cs typeface="Calibri" panose="020F0502020204030204" pitchFamily="34" charset="0"/>
              </a:rPr>
              <a:t>(</a:t>
            </a:r>
            <a:r>
              <a:rPr lang="en-GB" sz="2800" dirty="0">
                <a:cs typeface="Calibri" panose="020F0502020204030204" pitchFamily="34" charset="0"/>
              </a:rPr>
              <a:t>Cannon, Coughlan, Clarke, Harley &amp; Kelleher, 2013)</a:t>
            </a:r>
          </a:p>
        </p:txBody>
      </p:sp>
      <p:sp>
        <p:nvSpPr>
          <p:cNvPr id="6" name="Title 1"/>
          <p:cNvSpPr>
            <a:spLocks noGrp="1"/>
          </p:cNvSpPr>
          <p:nvPr>
            <p:ph type="title"/>
          </p:nvPr>
        </p:nvSpPr>
        <p:spPr>
          <a:xfrm>
            <a:off x="179512" y="0"/>
            <a:ext cx="8964488" cy="1607344"/>
          </a:xfrm>
        </p:spPr>
        <p:txBody>
          <a:bodyPr>
            <a:normAutofit/>
          </a:bodyPr>
          <a:lstStyle/>
          <a:p>
            <a:r>
              <a:rPr lang="en-GB" dirty="0">
                <a:latin typeface="Calibri" panose="020F0502020204030204" pitchFamily="34" charset="0"/>
                <a:cs typeface="Calibri" panose="020F0502020204030204" pitchFamily="34" charset="0"/>
              </a:rPr>
              <a:t> Why Focus on Well-being in Schools?</a:t>
            </a:r>
            <a:endParaRPr lang="en-GB" dirty="0">
              <a:latin typeface="Constantia" panose="02030602050306030303" pitchFamily="18" charset="0"/>
            </a:endParaRPr>
          </a:p>
        </p:txBody>
      </p:sp>
      <p:pic>
        <p:nvPicPr>
          <p:cNvPr id="2" name="Slide 13">
            <a:hlinkClick r:id="" action="ppaction://media"/>
          </p:cNvPr>
          <p:cNvPicPr>
            <a:picLocks noChangeAspect="1"/>
          </p:cNvPicPr>
          <p:nvPr>
            <a:audioFile r:link="rId1"/>
            <p:extLst>
              <p:ext uri="{DAA4B4D4-6D71-4841-9C94-3DE7FCFB9230}">
                <p14:media xmlns="" xmlns:p14="http://schemas.microsoft.com/office/powerpoint/2010/main" r:embed="rId4"/>
              </p:ext>
            </p:extLst>
          </p:nvPr>
        </p:nvPicPr>
        <p:blipFill>
          <a:blip r:embed="rId5" cstate="print"/>
          <a:stretch>
            <a:fillRect/>
          </a:stretch>
        </p:blipFill>
        <p:spPr>
          <a:xfrm>
            <a:off x="10260632" y="498872"/>
            <a:ext cx="609600" cy="609600"/>
          </a:xfrm>
          <a:prstGeom prst="rect">
            <a:avLst/>
          </a:prstGeom>
        </p:spPr>
      </p:pic>
    </p:spTree>
    <p:extLst>
      <p:ext uri="{BB962C8B-B14F-4D97-AF65-F5344CB8AC3E}">
        <p14:creationId xmlns="" xmlns:p14="http://schemas.microsoft.com/office/powerpoint/2010/main" val="3844790850"/>
      </p:ext>
    </p:extLst>
  </p:cSld>
  <p:clrMapOvr>
    <a:masterClrMapping/>
  </p:clrMapOvr>
  <p:transition spd="slow" advClick="0" advTm="2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8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GB" sz="2800" dirty="0">
                <a:solidFill>
                  <a:srgbClr val="FF0000"/>
                </a:solidFill>
                <a:latin typeface="Calibri" panose="020F0502020204030204" pitchFamily="34" charset="0"/>
                <a:cs typeface="Calibri" panose="020F0502020204030204" pitchFamily="34" charset="0"/>
              </a:rPr>
              <a:t>Promoting </a:t>
            </a:r>
            <a:r>
              <a:rPr lang="en-GB" sz="2800" dirty="0">
                <a:latin typeface="Calibri" panose="020F0502020204030204" pitchFamily="34" charset="0"/>
                <a:cs typeface="Calibri" panose="020F0502020204030204" pitchFamily="34" charset="0"/>
              </a:rPr>
              <a:t>children’s well-being in order to enhance their emotional and social competence is an important measure in the </a:t>
            </a:r>
            <a:r>
              <a:rPr lang="en-GB" sz="2800" dirty="0">
                <a:solidFill>
                  <a:srgbClr val="FF0000"/>
                </a:solidFill>
                <a:latin typeface="Calibri" panose="020F0502020204030204" pitchFamily="34" charset="0"/>
                <a:cs typeface="Calibri" panose="020F0502020204030204" pitchFamily="34" charset="0"/>
              </a:rPr>
              <a:t>prevention</a:t>
            </a:r>
            <a:r>
              <a:rPr lang="en-GB" sz="2800" dirty="0">
                <a:latin typeface="Calibri" panose="020F0502020204030204" pitchFamily="34" charset="0"/>
                <a:cs typeface="Calibri" panose="020F0502020204030204" pitchFamily="34" charset="0"/>
              </a:rPr>
              <a:t> of such disorders</a:t>
            </a:r>
          </a:p>
          <a:p>
            <a:pPr marL="0" indent="0">
              <a:buNone/>
            </a:pPr>
            <a:r>
              <a:rPr lang="en-GB" sz="2800" i="1" dirty="0">
                <a:latin typeface="Calibri" panose="020F0502020204030204" pitchFamily="34" charset="0"/>
                <a:cs typeface="Calibri" panose="020F0502020204030204" pitchFamily="34" charset="0"/>
              </a:rPr>
              <a:t>       </a:t>
            </a:r>
            <a:r>
              <a:rPr lang="en-GB" sz="2800" dirty="0">
                <a:latin typeface="Calibri" panose="020F0502020204030204" pitchFamily="34" charset="0"/>
                <a:cs typeface="Calibri" panose="020F0502020204030204" pitchFamily="34" charset="0"/>
              </a:rPr>
              <a:t>(O’ Connell, Boat &amp; Warner, 2009)</a:t>
            </a:r>
          </a:p>
          <a:p>
            <a:pPr marL="0" indent="0">
              <a:buNone/>
            </a:pPr>
            <a:endParaRPr lang="en-GB" sz="2800" i="1" dirty="0">
              <a:latin typeface="Calibri" panose="020F0502020204030204" pitchFamily="34" charset="0"/>
              <a:cs typeface="Calibri" panose="020F0502020204030204" pitchFamily="34" charset="0"/>
            </a:endParaRPr>
          </a:p>
          <a:p>
            <a:pPr marL="0" indent="0">
              <a:buNone/>
            </a:pPr>
            <a:r>
              <a:rPr lang="en-GB" sz="2800" i="1" dirty="0">
                <a:latin typeface="Calibri" panose="020F0502020204030204" pitchFamily="34" charset="0"/>
                <a:cs typeface="Calibri" panose="020F0502020204030204" pitchFamily="34" charset="0"/>
              </a:rPr>
              <a:t>The Weaving Well-Being programme takes a preventative approach and aims to equip children with skills to enhance their well-being and mental health.</a:t>
            </a:r>
          </a:p>
          <a:p>
            <a:pPr marL="0" indent="0">
              <a:buNone/>
            </a:pPr>
            <a:endParaRPr lang="en-GB" i="1" dirty="0"/>
          </a:p>
        </p:txBody>
      </p:sp>
      <p:sp>
        <p:nvSpPr>
          <p:cNvPr id="5" name="Title 1"/>
          <p:cNvSpPr>
            <a:spLocks noGrp="1"/>
          </p:cNvSpPr>
          <p:nvPr>
            <p:ph type="title"/>
          </p:nvPr>
        </p:nvSpPr>
        <p:spPr>
          <a:xfrm>
            <a:off x="179512" y="0"/>
            <a:ext cx="8964488" cy="1607344"/>
          </a:xfrm>
        </p:spPr>
        <p:txBody>
          <a:bodyPr>
            <a:normAutofit/>
          </a:bodyPr>
          <a:lstStyle/>
          <a:p>
            <a:r>
              <a:rPr lang="en-GB" dirty="0">
                <a:latin typeface="Calibri" panose="020F0502020204030204" pitchFamily="34" charset="0"/>
                <a:cs typeface="Calibri" panose="020F0502020204030204" pitchFamily="34" charset="0"/>
              </a:rPr>
              <a:t> Why Focus on Well-being in Schools?</a:t>
            </a:r>
            <a:endParaRPr lang="en-GB" dirty="0">
              <a:latin typeface="Constantia" panose="02030602050306030303" pitchFamily="18" charset="0"/>
            </a:endParaRPr>
          </a:p>
        </p:txBody>
      </p:sp>
      <p:pic>
        <p:nvPicPr>
          <p:cNvPr id="2" name="Slide 14">
            <a:hlinkClick r:id="" action="ppaction://media"/>
          </p:cNvPr>
          <p:cNvPicPr>
            <a:picLocks noChangeAspect="1"/>
          </p:cNvPicPr>
          <p:nvPr>
            <a:audioFile r:link="rId1"/>
            <p:extLst>
              <p:ext uri="{DAA4B4D4-6D71-4841-9C94-3DE7FCFB9230}">
                <p14:media xmlns="" xmlns:p14="http://schemas.microsoft.com/office/powerpoint/2010/main" r:embed="rId4"/>
              </p:ext>
            </p:extLst>
          </p:nvPr>
        </p:nvPicPr>
        <p:blipFill>
          <a:blip r:embed="rId5" cstate="print"/>
          <a:stretch>
            <a:fillRect/>
          </a:stretch>
        </p:blipFill>
        <p:spPr>
          <a:xfrm>
            <a:off x="10548664" y="498872"/>
            <a:ext cx="609600" cy="609600"/>
          </a:xfrm>
          <a:prstGeom prst="rect">
            <a:avLst/>
          </a:prstGeom>
        </p:spPr>
      </p:pic>
    </p:spTree>
    <p:extLst>
      <p:ext uri="{BB962C8B-B14F-4D97-AF65-F5344CB8AC3E}">
        <p14:creationId xmlns="" xmlns:p14="http://schemas.microsoft.com/office/powerpoint/2010/main" val="2884187580"/>
      </p:ext>
    </p:extLst>
  </p:cSld>
  <p:clrMapOvr>
    <a:masterClrMapping/>
  </p:clrMapOvr>
  <p:transition spd="slow" advClick="0" advTm="2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8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B253C1B-2CA8-4162-A3D3-41ED9108E04E}"/>
              </a:ext>
            </a:extLst>
          </p:cNvPr>
          <p:cNvSpPr>
            <a:spLocks noGrp="1"/>
          </p:cNvSpPr>
          <p:nvPr>
            <p:ph type="title"/>
          </p:nvPr>
        </p:nvSpPr>
        <p:spPr/>
        <p:txBody>
          <a:bodyPr/>
          <a:lstStyle/>
          <a:p>
            <a:r>
              <a:rPr lang="en-GB" dirty="0"/>
              <a:t> Positive Psychology</a:t>
            </a:r>
          </a:p>
        </p:txBody>
      </p:sp>
      <p:sp>
        <p:nvSpPr>
          <p:cNvPr id="3" name="Content Placeholder 2">
            <a:extLst>
              <a:ext uri="{FF2B5EF4-FFF2-40B4-BE49-F238E27FC236}">
                <a16:creationId xmlns="" xmlns:a16="http://schemas.microsoft.com/office/drawing/2014/main" id="{7096FB31-C2BE-4F08-AAC7-7EBB0262169F}"/>
              </a:ext>
            </a:extLst>
          </p:cNvPr>
          <p:cNvSpPr>
            <a:spLocks noGrp="1"/>
          </p:cNvSpPr>
          <p:nvPr>
            <p:ph idx="1"/>
          </p:nvPr>
        </p:nvSpPr>
        <p:spPr>
          <a:xfrm>
            <a:off x="624215" y="2017815"/>
            <a:ext cx="4955897" cy="3246191"/>
          </a:xfrm>
        </p:spPr>
        <p:txBody>
          <a:bodyPr>
            <a:normAutofit/>
          </a:bodyPr>
          <a:lstStyle/>
          <a:p>
            <a:pPr marL="0" indent="0">
              <a:buNone/>
            </a:pPr>
            <a:r>
              <a:rPr lang="en-IE" sz="2800" dirty="0">
                <a:latin typeface="Calibri" panose="020F0502020204030204" pitchFamily="34" charset="0"/>
                <a:cs typeface="Calibri" panose="020F0502020204030204" pitchFamily="34" charset="0"/>
              </a:rPr>
              <a:t>Positive Psychology is              </a:t>
            </a:r>
            <a:r>
              <a:rPr lang="en-IE" sz="2800" dirty="0">
                <a:solidFill>
                  <a:srgbClr val="FF0000"/>
                </a:solidFill>
                <a:latin typeface="Calibri" panose="020F0502020204030204" pitchFamily="34" charset="0"/>
                <a:cs typeface="Calibri" panose="020F0502020204030204" pitchFamily="34" charset="0"/>
              </a:rPr>
              <a:t>‘the science and practice of improving well-being’</a:t>
            </a:r>
            <a:endParaRPr lang="en-GB" sz="2800" dirty="0">
              <a:solidFill>
                <a:srgbClr val="FF0000"/>
              </a:solidFill>
              <a:latin typeface="Calibri" panose="020F0502020204030204" pitchFamily="34" charset="0"/>
              <a:cs typeface="Calibri" panose="020F0502020204030204" pitchFamily="34" charset="0"/>
            </a:endParaRPr>
          </a:p>
          <a:p>
            <a:pPr marL="0" indent="0">
              <a:buNone/>
            </a:pPr>
            <a:r>
              <a:rPr lang="en-IE" sz="2800" dirty="0">
                <a:latin typeface="Calibri" panose="020F0502020204030204" pitchFamily="34" charset="0"/>
                <a:cs typeface="Calibri" panose="020F0502020204030204" pitchFamily="34" charset="0"/>
              </a:rPr>
              <a:t>(Lomas, Hefferon &amp; Ivtzan, 2014)</a:t>
            </a:r>
          </a:p>
          <a:p>
            <a:endParaRPr lang="en-IE" sz="4600" i="1" dirty="0">
              <a:latin typeface="Constantia" panose="02030602050306030303" pitchFamily="18" charset="0"/>
            </a:endParaRPr>
          </a:p>
          <a:p>
            <a:endParaRPr lang="en-GB" i="1" dirty="0">
              <a:latin typeface="Constantia" panose="02030602050306030303" pitchFamily="18" charset="0"/>
            </a:endParaRPr>
          </a:p>
          <a:p>
            <a:endParaRPr lang="en-GB" dirty="0"/>
          </a:p>
        </p:txBody>
      </p:sp>
      <p:pic>
        <p:nvPicPr>
          <p:cNvPr id="5" name="Picture 4" descr="C:\Users\Mick\Dropbox\Weaving Well-being\Pictures\221.jpg">
            <a:extLst>
              <a:ext uri="{FF2B5EF4-FFF2-40B4-BE49-F238E27FC236}">
                <a16:creationId xmlns="" xmlns:a16="http://schemas.microsoft.com/office/drawing/2014/main" id="{FA2EC9F3-240D-47B0-81AF-6971CF16332C}"/>
              </a:ext>
            </a:extLst>
          </p:cNvPr>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724128" y="2020175"/>
            <a:ext cx="3227705" cy="2152015"/>
          </a:xfrm>
          <a:prstGeom prst="rect">
            <a:avLst/>
          </a:prstGeom>
          <a:noFill/>
          <a:ln>
            <a:noFill/>
          </a:ln>
        </p:spPr>
      </p:pic>
      <p:pic>
        <p:nvPicPr>
          <p:cNvPr id="4" name="Slide 15">
            <a:hlinkClick r:id="" action="ppaction://media"/>
          </p:cNvPr>
          <p:cNvPicPr>
            <a:picLocks noChangeAspect="1"/>
          </p:cNvPicPr>
          <p:nvPr>
            <a:audioFile r:link="rId1"/>
            <p:extLst>
              <p:ext uri="{DAA4B4D4-6D71-4841-9C94-3DE7FCFB9230}">
                <p14:media xmlns="" xmlns:p14="http://schemas.microsoft.com/office/powerpoint/2010/main" r:embed="rId5"/>
              </p:ext>
            </p:extLst>
          </p:nvPr>
        </p:nvPicPr>
        <p:blipFill>
          <a:blip r:embed="rId6" cstate="print"/>
          <a:stretch>
            <a:fillRect/>
          </a:stretch>
        </p:blipFill>
        <p:spPr>
          <a:xfrm>
            <a:off x="10116616" y="430895"/>
            <a:ext cx="609600" cy="609600"/>
          </a:xfrm>
          <a:prstGeom prst="rect">
            <a:avLst/>
          </a:prstGeom>
        </p:spPr>
      </p:pic>
    </p:spTree>
    <p:extLst>
      <p:ext uri="{BB962C8B-B14F-4D97-AF65-F5344CB8AC3E}">
        <p14:creationId xmlns="" xmlns:p14="http://schemas.microsoft.com/office/powerpoint/2010/main" val="361392274"/>
      </p:ext>
    </p:extLst>
  </p:cSld>
  <p:clrMapOvr>
    <a:masterClrMapping/>
  </p:clrMapOvr>
  <p:transition spd="slow" advClick="0" advTm="2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38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cstate="print">
            <a:extLst>
              <a:ext uri="{28A0092B-C50C-407E-A947-70E740481C1C}">
                <a14:useLocalDpi xmlns="" xmlns:a14="http://schemas.microsoft.com/office/drawing/2010/main" val="0"/>
              </a:ext>
            </a:extLst>
          </a:blip>
          <a:stretch>
            <a:fillRect/>
          </a:stretch>
        </p:blipFill>
        <p:spPr>
          <a:xfrm>
            <a:off x="827584" y="2492896"/>
            <a:ext cx="7488832" cy="2520280"/>
          </a:xfrm>
        </p:spPr>
      </p:pic>
      <p:sp>
        <p:nvSpPr>
          <p:cNvPr id="3" name="TextBox 2">
            <a:extLst>
              <a:ext uri="{FF2B5EF4-FFF2-40B4-BE49-F238E27FC236}">
                <a16:creationId xmlns="" xmlns:a16="http://schemas.microsoft.com/office/drawing/2014/main" id="{73CBDB57-BFE3-4F4B-86BD-2F908CE8A4D7}"/>
              </a:ext>
            </a:extLst>
          </p:cNvPr>
          <p:cNvSpPr txBox="1"/>
          <p:nvPr/>
        </p:nvSpPr>
        <p:spPr>
          <a:xfrm>
            <a:off x="1619672" y="1916832"/>
            <a:ext cx="4355872" cy="523220"/>
          </a:xfrm>
          <a:prstGeom prst="rect">
            <a:avLst/>
          </a:prstGeom>
          <a:noFill/>
        </p:spPr>
        <p:txBody>
          <a:bodyPr wrap="none" rtlCol="0">
            <a:spAutoFit/>
          </a:bodyPr>
          <a:lstStyle/>
          <a:p>
            <a:r>
              <a:rPr lang="en-GB" sz="2800" dirty="0">
                <a:latin typeface="+mn-lt"/>
              </a:rPr>
              <a:t>Continuum of Mental Health</a:t>
            </a:r>
          </a:p>
        </p:txBody>
      </p:sp>
      <p:sp>
        <p:nvSpPr>
          <p:cNvPr id="6" name="Title 1">
            <a:extLst>
              <a:ext uri="{FF2B5EF4-FFF2-40B4-BE49-F238E27FC236}">
                <a16:creationId xmlns="" xmlns:a16="http://schemas.microsoft.com/office/drawing/2014/main" id="{5B253C1B-2CA8-4162-A3D3-41ED9108E04E}"/>
              </a:ext>
            </a:extLst>
          </p:cNvPr>
          <p:cNvSpPr>
            <a:spLocks noGrp="1"/>
          </p:cNvSpPr>
          <p:nvPr>
            <p:ph type="title"/>
          </p:nvPr>
        </p:nvSpPr>
        <p:spPr>
          <a:xfrm>
            <a:off x="457200" y="274638"/>
            <a:ext cx="8229600" cy="922114"/>
          </a:xfrm>
        </p:spPr>
        <p:txBody>
          <a:bodyPr/>
          <a:lstStyle/>
          <a:p>
            <a:r>
              <a:rPr lang="en-GB" dirty="0"/>
              <a:t> Positive Psychology</a:t>
            </a:r>
          </a:p>
        </p:txBody>
      </p:sp>
      <p:pic>
        <p:nvPicPr>
          <p:cNvPr id="2" name="Slide 16">
            <a:hlinkClick r:id="" action="ppaction://media"/>
          </p:cNvPr>
          <p:cNvPicPr>
            <a:picLocks noChangeAspect="1"/>
          </p:cNvPicPr>
          <p:nvPr>
            <a:audioFile r:link="rId1"/>
            <p:extLst>
              <p:ext uri="{DAA4B4D4-6D71-4841-9C94-3DE7FCFB9230}">
                <p14:media xmlns="" xmlns:p14="http://schemas.microsoft.com/office/powerpoint/2010/main" r:embed="rId5"/>
              </p:ext>
            </p:extLst>
          </p:nvPr>
        </p:nvPicPr>
        <p:blipFill>
          <a:blip r:embed="rId6" cstate="print"/>
          <a:stretch>
            <a:fillRect/>
          </a:stretch>
        </p:blipFill>
        <p:spPr>
          <a:xfrm>
            <a:off x="9900592" y="430895"/>
            <a:ext cx="609600" cy="609600"/>
          </a:xfrm>
          <a:prstGeom prst="rect">
            <a:avLst/>
          </a:prstGeom>
        </p:spPr>
      </p:pic>
    </p:spTree>
    <p:extLst>
      <p:ext uri="{BB962C8B-B14F-4D97-AF65-F5344CB8AC3E}">
        <p14:creationId xmlns="" xmlns:p14="http://schemas.microsoft.com/office/powerpoint/2010/main" val="226338290"/>
      </p:ext>
    </p:extLst>
  </p:cSld>
  <p:clrMapOvr>
    <a:masterClrMapping/>
  </p:clrMapOvr>
  <p:transition spd="slow" advClick="0" advTm="2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6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DA8B166-9B06-45AB-A2E3-91E711080572}"/>
              </a:ext>
            </a:extLst>
          </p:cNvPr>
          <p:cNvSpPr>
            <a:spLocks noGrp="1"/>
          </p:cNvSpPr>
          <p:nvPr>
            <p:ph type="title"/>
          </p:nvPr>
        </p:nvSpPr>
        <p:spPr/>
        <p:txBody>
          <a:bodyPr/>
          <a:lstStyle/>
          <a:p>
            <a:r>
              <a:rPr lang="en-GB" dirty="0"/>
              <a:t> Positive Psychology</a:t>
            </a:r>
          </a:p>
        </p:txBody>
      </p:sp>
      <p:sp>
        <p:nvSpPr>
          <p:cNvPr id="3" name="Content Placeholder 2">
            <a:extLst>
              <a:ext uri="{FF2B5EF4-FFF2-40B4-BE49-F238E27FC236}">
                <a16:creationId xmlns="" xmlns:a16="http://schemas.microsoft.com/office/drawing/2014/main" id="{3730FCEE-00AB-4C5A-946B-3D31379D8250}"/>
              </a:ext>
            </a:extLst>
          </p:cNvPr>
          <p:cNvSpPr>
            <a:spLocks noGrp="1"/>
          </p:cNvSpPr>
          <p:nvPr>
            <p:ph idx="1"/>
          </p:nvPr>
        </p:nvSpPr>
        <p:spPr>
          <a:xfrm>
            <a:off x="457200" y="3429000"/>
            <a:ext cx="8229600" cy="1944216"/>
          </a:xfrm>
        </p:spPr>
        <p:txBody>
          <a:bodyPr/>
          <a:lstStyle/>
          <a:p>
            <a:pPr marL="0" indent="0">
              <a:buNone/>
            </a:pPr>
            <a:endParaRPr lang="en-GB" sz="2800" dirty="0"/>
          </a:p>
          <a:p>
            <a:pPr marL="0" indent="0">
              <a:buNone/>
            </a:pPr>
            <a:r>
              <a:rPr lang="en-GB" sz="2800" dirty="0"/>
              <a:t>The Weaving Well-Being programme is underpinned by Seligman’s  PERMA theory of well-being, with an added focus on resilience.</a:t>
            </a:r>
          </a:p>
          <a:p>
            <a:pPr marL="0" indent="0">
              <a:buNone/>
            </a:pPr>
            <a:r>
              <a:rPr lang="en-GB" sz="2800" dirty="0"/>
              <a:t/>
            </a:r>
            <a:br>
              <a:rPr lang="en-GB" sz="2800" dirty="0"/>
            </a:br>
            <a:endParaRPr lang="en-GB" sz="2800" dirty="0"/>
          </a:p>
          <a:p>
            <a:endParaRPr lang="en-GB" dirty="0"/>
          </a:p>
          <a:p>
            <a:endParaRPr lang="en-GB" dirty="0"/>
          </a:p>
          <a:p>
            <a:pPr marL="0" indent="0">
              <a:buNone/>
            </a:pPr>
            <a:r>
              <a:rPr lang="en-GB" dirty="0"/>
              <a:t> </a:t>
            </a:r>
          </a:p>
        </p:txBody>
      </p:sp>
      <p:pic>
        <p:nvPicPr>
          <p:cNvPr id="4" name="Content Placeholder 4">
            <a:extLst>
              <a:ext uri="{FF2B5EF4-FFF2-40B4-BE49-F238E27FC236}">
                <a16:creationId xmlns="" xmlns:a16="http://schemas.microsoft.com/office/drawing/2014/main" id="{4DBE86C6-C7D9-46BD-93C6-992A601CC0D3}"/>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bwMode="auto">
          <a:xfrm>
            <a:off x="2771800" y="1628800"/>
            <a:ext cx="3145796" cy="21190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Slide 17">
            <a:hlinkClick r:id="" action="ppaction://media"/>
          </p:cNvPr>
          <p:cNvPicPr>
            <a:picLocks noChangeAspect="1"/>
          </p:cNvPicPr>
          <p:nvPr>
            <a:audioFile r:link="rId1"/>
            <p:extLst>
              <p:ext uri="{DAA4B4D4-6D71-4841-9C94-3DE7FCFB9230}">
                <p14:media xmlns="" xmlns:p14="http://schemas.microsoft.com/office/powerpoint/2010/main" r:embed="rId5"/>
              </p:ext>
            </p:extLst>
          </p:nvPr>
        </p:nvPicPr>
        <p:blipFill>
          <a:blip r:embed="rId6" cstate="print"/>
          <a:stretch>
            <a:fillRect/>
          </a:stretch>
        </p:blipFill>
        <p:spPr>
          <a:xfrm>
            <a:off x="10044608" y="430895"/>
            <a:ext cx="609600" cy="609600"/>
          </a:xfrm>
          <a:prstGeom prst="rect">
            <a:avLst/>
          </a:prstGeom>
        </p:spPr>
      </p:pic>
    </p:spTree>
    <p:extLst>
      <p:ext uri="{BB962C8B-B14F-4D97-AF65-F5344CB8AC3E}">
        <p14:creationId xmlns="" xmlns:p14="http://schemas.microsoft.com/office/powerpoint/2010/main" val="4211537536"/>
      </p:ext>
    </p:extLst>
  </p:cSld>
  <p:clrMapOvr>
    <a:masterClrMapping/>
  </p:clrMapOvr>
  <p:transition spd="slow" advClick="0" advTm="2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33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68E9D34-6E6C-42D4-9302-D9959E7091E9}"/>
              </a:ext>
            </a:extLst>
          </p:cNvPr>
          <p:cNvSpPr>
            <a:spLocks noGrp="1"/>
          </p:cNvSpPr>
          <p:nvPr>
            <p:ph type="title"/>
          </p:nvPr>
        </p:nvSpPr>
        <p:spPr/>
        <p:txBody>
          <a:bodyPr/>
          <a:lstStyle/>
          <a:p>
            <a:r>
              <a:rPr lang="en-GB" dirty="0"/>
              <a:t>Structure of the Programme</a:t>
            </a:r>
          </a:p>
        </p:txBody>
      </p:sp>
      <p:sp>
        <p:nvSpPr>
          <p:cNvPr id="3" name="Content Placeholder 2">
            <a:extLst>
              <a:ext uri="{FF2B5EF4-FFF2-40B4-BE49-F238E27FC236}">
                <a16:creationId xmlns="" xmlns:a16="http://schemas.microsoft.com/office/drawing/2014/main" id="{C2E1FDE7-03A4-4773-A79A-90E02CBFE56F}"/>
              </a:ext>
            </a:extLst>
          </p:cNvPr>
          <p:cNvSpPr>
            <a:spLocks noGrp="1"/>
          </p:cNvSpPr>
          <p:nvPr>
            <p:ph idx="1"/>
          </p:nvPr>
        </p:nvSpPr>
        <p:spPr>
          <a:xfrm>
            <a:off x="462914" y="2060847"/>
            <a:ext cx="7637478" cy="3744417"/>
          </a:xfrm>
        </p:spPr>
        <p:txBody>
          <a:bodyPr>
            <a:normAutofit fontScale="70000" lnSpcReduction="20000"/>
          </a:bodyPr>
          <a:lstStyle/>
          <a:p>
            <a:pPr>
              <a:lnSpc>
                <a:spcPct val="210000"/>
              </a:lnSpc>
            </a:pPr>
            <a:r>
              <a:rPr lang="en-GB" sz="4000" dirty="0"/>
              <a:t>Ten week programme </a:t>
            </a:r>
          </a:p>
          <a:p>
            <a:pPr>
              <a:lnSpc>
                <a:spcPct val="210000"/>
              </a:lnSpc>
            </a:pPr>
            <a:r>
              <a:rPr lang="en-GB" sz="4000" dirty="0"/>
              <a:t>Teacher Book with CD</a:t>
            </a:r>
          </a:p>
          <a:p>
            <a:pPr>
              <a:lnSpc>
                <a:spcPct val="210000"/>
              </a:lnSpc>
            </a:pPr>
            <a:r>
              <a:rPr lang="en-GB" sz="4000" dirty="0"/>
              <a:t>Pupil Book</a:t>
            </a:r>
          </a:p>
          <a:p>
            <a:pPr>
              <a:lnSpc>
                <a:spcPct val="210000"/>
              </a:lnSpc>
            </a:pPr>
            <a:r>
              <a:rPr lang="en-GB" sz="4000" dirty="0"/>
              <a:t>One lesson weekly over ten consecutive weeks</a:t>
            </a:r>
          </a:p>
          <a:p>
            <a:endParaRPr lang="en-GB" sz="11100" dirty="0"/>
          </a:p>
          <a:p>
            <a:pPr>
              <a:buFontTx/>
              <a:buChar char="-"/>
            </a:pPr>
            <a:endParaRPr lang="en-GB" sz="4200" dirty="0"/>
          </a:p>
          <a:p>
            <a:endParaRPr lang="en-GB" dirty="0"/>
          </a:p>
        </p:txBody>
      </p:sp>
      <p:pic>
        <p:nvPicPr>
          <p:cNvPr id="2052" name="Picture 4" descr="Image result for weaving well-being">
            <a:extLst>
              <a:ext uri="{FF2B5EF4-FFF2-40B4-BE49-F238E27FC236}">
                <a16:creationId xmlns="" xmlns:a16="http://schemas.microsoft.com/office/drawing/2014/main" id="{09B42B68-46C5-4CC5-943F-48E27EE6AA2B}"/>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004048" y="2348880"/>
            <a:ext cx="1620000" cy="2289303"/>
          </a:xfrm>
          <a:prstGeom prst="rect">
            <a:avLst/>
          </a:prstGeom>
          <a:noFill/>
          <a:extLst>
            <a:ext uri="{909E8E84-426E-40DD-AFC4-6F175D3DCCD1}">
              <a14:hiddenFill xmlns="" xmlns:a14="http://schemas.microsoft.com/office/drawing/2010/main">
                <a:solidFill>
                  <a:srgbClr val="FFFFFF"/>
                </a:solidFill>
              </a14:hiddenFill>
            </a:ext>
          </a:extLst>
        </p:spPr>
      </p:pic>
      <p:pic>
        <p:nvPicPr>
          <p:cNvPr id="1026" name="Picture 2" descr="9781906926496 4">
            <a:extLst>
              <a:ext uri="{FF2B5EF4-FFF2-40B4-BE49-F238E27FC236}">
                <a16:creationId xmlns="" xmlns:a16="http://schemas.microsoft.com/office/drawing/2014/main" id="{F2DB7100-E9AC-459A-AE6D-3F19C2F6D8E8}"/>
              </a:ext>
            </a:extLst>
          </p:cNvPr>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7290392" y="2345353"/>
            <a:ext cx="1620000" cy="2292830"/>
          </a:xfrm>
          <a:prstGeom prst="rect">
            <a:avLst/>
          </a:prstGeom>
          <a:noFill/>
          <a:extLst>
            <a:ext uri="{909E8E84-426E-40DD-AFC4-6F175D3DCCD1}">
              <a14:hiddenFill xmlns="" xmlns:a14="http://schemas.microsoft.com/office/drawing/2010/main">
                <a:solidFill>
                  <a:srgbClr val="FFFFFF"/>
                </a:solidFill>
              </a14:hiddenFill>
            </a:ext>
          </a:extLst>
        </p:spPr>
      </p:pic>
      <p:pic>
        <p:nvPicPr>
          <p:cNvPr id="4" name="Slide 18">
            <a:hlinkClick r:id="" action="ppaction://media"/>
          </p:cNvPr>
          <p:cNvPicPr>
            <a:picLocks noChangeAspect="1"/>
          </p:cNvPicPr>
          <p:nvPr>
            <a:audioFile r:link="rId1"/>
            <p:extLst>
              <p:ext uri="{DAA4B4D4-6D71-4841-9C94-3DE7FCFB9230}">
                <p14:media xmlns="" xmlns:p14="http://schemas.microsoft.com/office/powerpoint/2010/main" r:embed="rId6"/>
              </p:ext>
            </p:extLst>
          </p:nvPr>
        </p:nvPicPr>
        <p:blipFill>
          <a:blip r:embed="rId7" cstate="print"/>
          <a:stretch>
            <a:fillRect/>
          </a:stretch>
        </p:blipFill>
        <p:spPr>
          <a:xfrm>
            <a:off x="9972600" y="587152"/>
            <a:ext cx="609600" cy="609600"/>
          </a:xfrm>
          <a:prstGeom prst="rect">
            <a:avLst/>
          </a:prstGeom>
        </p:spPr>
      </p:pic>
    </p:spTree>
    <p:extLst>
      <p:ext uri="{BB962C8B-B14F-4D97-AF65-F5344CB8AC3E}">
        <p14:creationId xmlns="" xmlns:p14="http://schemas.microsoft.com/office/powerpoint/2010/main" val="3308737203"/>
      </p:ext>
    </p:extLst>
  </p:cSld>
  <p:clrMapOvr>
    <a:masterClrMapping/>
  </p:clrMapOvr>
  <p:transition spd="slow" advClick="0" advTm="2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75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132295C-A548-4A34-B484-B6919F640A5C}"/>
              </a:ext>
            </a:extLst>
          </p:cNvPr>
          <p:cNvSpPr>
            <a:spLocks noGrp="1"/>
          </p:cNvSpPr>
          <p:nvPr>
            <p:ph type="title"/>
          </p:nvPr>
        </p:nvSpPr>
        <p:spPr/>
        <p:txBody>
          <a:bodyPr/>
          <a:lstStyle/>
          <a:p>
            <a:r>
              <a:rPr lang="en-GB" dirty="0"/>
              <a:t>Structure of the Programme</a:t>
            </a:r>
          </a:p>
        </p:txBody>
      </p:sp>
      <p:sp>
        <p:nvSpPr>
          <p:cNvPr id="3" name="Content Placeholder 2">
            <a:extLst>
              <a:ext uri="{FF2B5EF4-FFF2-40B4-BE49-F238E27FC236}">
                <a16:creationId xmlns="" xmlns:a16="http://schemas.microsoft.com/office/drawing/2014/main" id="{DC80628E-ECF1-4310-BFA6-D486AFFF0270}"/>
              </a:ext>
            </a:extLst>
          </p:cNvPr>
          <p:cNvSpPr>
            <a:spLocks noGrp="1"/>
          </p:cNvSpPr>
          <p:nvPr>
            <p:ph idx="1"/>
          </p:nvPr>
        </p:nvSpPr>
        <p:spPr>
          <a:xfrm>
            <a:off x="457200" y="1916589"/>
            <a:ext cx="5338936" cy="4248471"/>
          </a:xfrm>
        </p:spPr>
        <p:txBody>
          <a:bodyPr/>
          <a:lstStyle/>
          <a:p>
            <a:pPr>
              <a:spcAft>
                <a:spcPts val="600"/>
              </a:spcAft>
            </a:pPr>
            <a:r>
              <a:rPr lang="en-GB" sz="2800" dirty="0"/>
              <a:t>Each level is stand alone</a:t>
            </a:r>
          </a:p>
          <a:p>
            <a:pPr>
              <a:spcAft>
                <a:spcPts val="600"/>
              </a:spcAft>
            </a:pPr>
            <a:r>
              <a:rPr lang="en-GB" sz="2800" dirty="0"/>
              <a:t>Designed to build concepts and skills incrementally over the 5 year period</a:t>
            </a:r>
          </a:p>
          <a:p>
            <a:endParaRPr lang="en-GB" sz="2800" dirty="0"/>
          </a:p>
          <a:p>
            <a:endParaRPr lang="en-GB" dirty="0"/>
          </a:p>
        </p:txBody>
      </p:sp>
      <p:pic>
        <p:nvPicPr>
          <p:cNvPr id="1026" name="Picture 2" descr="WWB 61">
            <a:extLst>
              <a:ext uri="{FF2B5EF4-FFF2-40B4-BE49-F238E27FC236}">
                <a16:creationId xmlns="" xmlns:a16="http://schemas.microsoft.com/office/drawing/2014/main" id="{793182E4-A533-4A75-A87A-02544CF3C4D9}"/>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652120" y="1772816"/>
            <a:ext cx="3292285" cy="2196000"/>
          </a:xfrm>
          <a:prstGeom prst="rect">
            <a:avLst/>
          </a:prstGeom>
          <a:noFill/>
          <a:extLst>
            <a:ext uri="{909E8E84-426E-40DD-AFC4-6F175D3DCCD1}">
              <a14:hiddenFill xmlns="" xmlns:a14="http://schemas.microsoft.com/office/drawing/2010/main">
                <a:solidFill>
                  <a:srgbClr val="FFFFFF"/>
                </a:solidFill>
              </a14:hiddenFill>
            </a:ext>
          </a:extLst>
        </p:spPr>
      </p:pic>
      <p:sp>
        <p:nvSpPr>
          <p:cNvPr id="5" name="Content Placeholder 2">
            <a:extLst>
              <a:ext uri="{FF2B5EF4-FFF2-40B4-BE49-F238E27FC236}">
                <a16:creationId xmlns="" xmlns:a16="http://schemas.microsoft.com/office/drawing/2014/main" id="{DC80628E-ECF1-4310-BFA6-D486AFFF0270}"/>
              </a:ext>
            </a:extLst>
          </p:cNvPr>
          <p:cNvSpPr txBox="1">
            <a:spLocks/>
          </p:cNvSpPr>
          <p:nvPr/>
        </p:nvSpPr>
        <p:spPr bwMode="auto">
          <a:xfrm>
            <a:off x="457200" y="3968816"/>
            <a:ext cx="7571184" cy="42484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Aft>
                <a:spcPts val="600"/>
              </a:spcAft>
            </a:pPr>
            <a:r>
              <a:rPr lang="en-GB" sz="2800" dirty="0"/>
              <a:t>Springboard for ‘weaving’ and embedding the skills and strategies into the everyday life of the children</a:t>
            </a:r>
          </a:p>
          <a:p>
            <a:endParaRPr lang="en-GB" sz="2800" dirty="0"/>
          </a:p>
          <a:p>
            <a:endParaRPr lang="en-GB" dirty="0"/>
          </a:p>
        </p:txBody>
      </p:sp>
      <p:pic>
        <p:nvPicPr>
          <p:cNvPr id="4" name="Slide 19">
            <a:hlinkClick r:id="" action="ppaction://media"/>
          </p:cNvPr>
          <p:cNvPicPr>
            <a:picLocks noChangeAspect="1"/>
          </p:cNvPicPr>
          <p:nvPr>
            <a:videoFile r:link="rId1"/>
            <p:extLst>
              <p:ext uri="{DAA4B4D4-6D71-4841-9C94-3DE7FCFB9230}">
                <p14:media xmlns="" xmlns:p14="http://schemas.microsoft.com/office/powerpoint/2010/main" r:embed="rId5">
                  <p14:trim st="1000"/>
                </p14:media>
              </p:ext>
            </p:extLst>
          </p:nvPr>
        </p:nvPicPr>
        <p:blipFill>
          <a:blip r:embed="rId6" cstate="print"/>
          <a:stretch>
            <a:fillRect/>
          </a:stretch>
        </p:blipFill>
        <p:spPr>
          <a:xfrm>
            <a:off x="9972600" y="430895"/>
            <a:ext cx="609600" cy="609600"/>
          </a:xfrm>
          <a:prstGeom prst="rect">
            <a:avLst/>
          </a:prstGeom>
        </p:spPr>
      </p:pic>
    </p:spTree>
    <p:extLst>
      <p:ext uri="{BB962C8B-B14F-4D97-AF65-F5344CB8AC3E}">
        <p14:creationId xmlns="" xmlns:p14="http://schemas.microsoft.com/office/powerpoint/2010/main" val="2162494080"/>
      </p:ext>
    </p:extLst>
  </p:cSld>
  <p:clrMapOvr>
    <a:masterClrMapping/>
  </p:clrMapOvr>
  <p:transition spd="slow" advClick="0" advTm="2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4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0A5C321-3EE0-495B-988E-52C822161B62}"/>
              </a:ext>
            </a:extLst>
          </p:cNvPr>
          <p:cNvSpPr>
            <a:spLocks noGrp="1"/>
          </p:cNvSpPr>
          <p:nvPr>
            <p:ph type="title"/>
          </p:nvPr>
        </p:nvSpPr>
        <p:spPr/>
        <p:txBody>
          <a:bodyPr/>
          <a:lstStyle/>
          <a:p>
            <a:r>
              <a:rPr lang="en-GB" dirty="0"/>
              <a:t>Outline of Presentation</a:t>
            </a:r>
          </a:p>
        </p:txBody>
      </p:sp>
      <p:sp>
        <p:nvSpPr>
          <p:cNvPr id="3" name="Content Placeholder 2">
            <a:extLst>
              <a:ext uri="{FF2B5EF4-FFF2-40B4-BE49-F238E27FC236}">
                <a16:creationId xmlns="" xmlns:a16="http://schemas.microsoft.com/office/drawing/2014/main" id="{60C9F503-8C17-48D7-859D-376329042307}"/>
              </a:ext>
            </a:extLst>
          </p:cNvPr>
          <p:cNvSpPr>
            <a:spLocks noGrp="1"/>
          </p:cNvSpPr>
          <p:nvPr>
            <p:ph idx="1"/>
          </p:nvPr>
        </p:nvSpPr>
        <p:spPr>
          <a:xfrm>
            <a:off x="457200" y="1628800"/>
            <a:ext cx="8363272" cy="4536504"/>
          </a:xfrm>
        </p:spPr>
        <p:txBody>
          <a:bodyPr/>
          <a:lstStyle/>
          <a:p>
            <a:r>
              <a:rPr lang="en-GB" sz="2800" dirty="0"/>
              <a:t>Background to  the Weaving Well-Being Programme</a:t>
            </a:r>
          </a:p>
          <a:p>
            <a:r>
              <a:rPr lang="en-GB" sz="2800" dirty="0"/>
              <a:t>Defining well-being</a:t>
            </a:r>
          </a:p>
          <a:p>
            <a:r>
              <a:rPr lang="en-GB" sz="2800" dirty="0"/>
              <a:t>Why focus on well-being in schools?</a:t>
            </a:r>
          </a:p>
          <a:p>
            <a:r>
              <a:rPr lang="en-GB" sz="2800" dirty="0"/>
              <a:t>Overview  of Positive Psychology</a:t>
            </a:r>
          </a:p>
          <a:p>
            <a:r>
              <a:rPr lang="en-GB" sz="2800" dirty="0"/>
              <a:t>Structure of the Weaving Well-Being programme</a:t>
            </a:r>
          </a:p>
          <a:p>
            <a:r>
              <a:rPr lang="en-GB" sz="2800" dirty="0"/>
              <a:t>Programme overview (2</a:t>
            </a:r>
            <a:r>
              <a:rPr lang="en-GB" sz="2800" baseline="30000" dirty="0"/>
              <a:t>nd</a:t>
            </a:r>
            <a:r>
              <a:rPr lang="en-GB" sz="2800" dirty="0"/>
              <a:t> – 6</a:t>
            </a:r>
            <a:r>
              <a:rPr lang="en-GB" sz="2800" baseline="30000" dirty="0"/>
              <a:t>th</a:t>
            </a:r>
            <a:r>
              <a:rPr lang="en-GB" sz="2800" dirty="0"/>
              <a:t>)</a:t>
            </a:r>
          </a:p>
          <a:p>
            <a:r>
              <a:rPr lang="en-GB" sz="2800" dirty="0"/>
              <a:t>Incremental approach</a:t>
            </a:r>
          </a:p>
          <a:p>
            <a:r>
              <a:rPr lang="en-GB" sz="2800" dirty="0"/>
              <a:t>Implementation Guide</a:t>
            </a:r>
          </a:p>
          <a:p>
            <a:endParaRPr lang="en-GB" dirty="0"/>
          </a:p>
          <a:p>
            <a:endParaRPr lang="en-GB" dirty="0"/>
          </a:p>
          <a:p>
            <a:endParaRPr lang="en-GB" dirty="0"/>
          </a:p>
          <a:p>
            <a:endParaRPr lang="en-GB" dirty="0"/>
          </a:p>
        </p:txBody>
      </p:sp>
      <p:pic>
        <p:nvPicPr>
          <p:cNvPr id="4" name="Slide 2">
            <a:hlinkClick r:id="" action="ppaction://media"/>
          </p:cNvPr>
          <p:cNvPicPr>
            <a:picLocks noChangeAspect="1"/>
          </p:cNvPicPr>
          <p:nvPr>
            <a:audioFile r:link="rId1"/>
            <p:extLst>
              <p:ext uri="{DAA4B4D4-6D71-4841-9C94-3DE7FCFB9230}">
                <p14:media xmlns="" xmlns:p14="http://schemas.microsoft.com/office/powerpoint/2010/main" r:embed="rId4"/>
              </p:ext>
            </p:extLst>
          </p:nvPr>
        </p:nvPicPr>
        <p:blipFill>
          <a:blip r:embed="rId5" cstate="print"/>
          <a:stretch>
            <a:fillRect/>
          </a:stretch>
        </p:blipFill>
        <p:spPr>
          <a:xfrm>
            <a:off x="9540552" y="587152"/>
            <a:ext cx="609600" cy="609600"/>
          </a:xfrm>
          <a:prstGeom prst="rect">
            <a:avLst/>
          </a:prstGeom>
        </p:spPr>
      </p:pic>
    </p:spTree>
    <p:extLst>
      <p:ext uri="{BB962C8B-B14F-4D97-AF65-F5344CB8AC3E}">
        <p14:creationId xmlns="" xmlns:p14="http://schemas.microsoft.com/office/powerpoint/2010/main" val="2611071188"/>
      </p:ext>
    </p:extLst>
  </p:cSld>
  <p:clrMapOvr>
    <a:masterClrMapping/>
  </p:clrMapOvr>
  <p:transition spd="slow" advClick="0" advTm="2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75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5AF01F2-DCC7-43FC-B8EC-3E6C316D0F89}"/>
              </a:ext>
            </a:extLst>
          </p:cNvPr>
          <p:cNvSpPr>
            <a:spLocks noGrp="1"/>
          </p:cNvSpPr>
          <p:nvPr>
            <p:ph type="title"/>
          </p:nvPr>
        </p:nvSpPr>
        <p:spPr/>
        <p:txBody>
          <a:bodyPr/>
          <a:lstStyle/>
          <a:p>
            <a:r>
              <a:rPr lang="en-GB" dirty="0"/>
              <a:t>Structure of the Programme</a:t>
            </a:r>
          </a:p>
        </p:txBody>
      </p:sp>
      <p:sp>
        <p:nvSpPr>
          <p:cNvPr id="3" name="Content Placeholder 2">
            <a:extLst>
              <a:ext uri="{FF2B5EF4-FFF2-40B4-BE49-F238E27FC236}">
                <a16:creationId xmlns="" xmlns:a16="http://schemas.microsoft.com/office/drawing/2014/main" id="{96D66502-830B-4D21-8F09-E4603619A3E6}"/>
              </a:ext>
            </a:extLst>
          </p:cNvPr>
          <p:cNvSpPr>
            <a:spLocks noGrp="1"/>
          </p:cNvSpPr>
          <p:nvPr>
            <p:ph idx="1"/>
          </p:nvPr>
        </p:nvSpPr>
        <p:spPr>
          <a:xfrm>
            <a:off x="457200" y="1628800"/>
            <a:ext cx="5420944" cy="4248471"/>
          </a:xfrm>
        </p:spPr>
        <p:txBody>
          <a:bodyPr/>
          <a:lstStyle/>
          <a:p>
            <a:r>
              <a:rPr lang="en-GB" sz="2800" dirty="0"/>
              <a:t>A 4-page pull-out </a:t>
            </a:r>
            <a:r>
              <a:rPr lang="en-GB" sz="2800" dirty="0">
                <a:solidFill>
                  <a:srgbClr val="0070C0"/>
                </a:solidFill>
              </a:rPr>
              <a:t>Parent Guide </a:t>
            </a:r>
            <a:r>
              <a:rPr lang="en-GB" sz="2800" dirty="0"/>
              <a:t>is contained in the centre of each Pupil Book</a:t>
            </a:r>
          </a:p>
          <a:p>
            <a:r>
              <a:rPr lang="en-GB" sz="2800" dirty="0"/>
              <a:t>Suggestions for developing concepts in the home environment</a:t>
            </a:r>
          </a:p>
          <a:p>
            <a:r>
              <a:rPr lang="en-GB" sz="2800" dirty="0"/>
              <a:t>Children can be reminded to ask their parents to detach the guide, to refer to on a weekly basis</a:t>
            </a:r>
            <a:br>
              <a:rPr lang="en-GB" sz="2800" dirty="0"/>
            </a:br>
            <a:r>
              <a:rPr lang="en-GB" sz="2800" dirty="0"/>
              <a:t> </a:t>
            </a:r>
          </a:p>
          <a:p>
            <a:pPr marL="0" indent="0">
              <a:buNone/>
            </a:pPr>
            <a:endParaRPr lang="en-GB" sz="2400" dirty="0"/>
          </a:p>
          <a:p>
            <a:pPr marL="0" indent="0">
              <a:buNone/>
            </a:pPr>
            <a:endParaRPr lang="en-GB" sz="2400" dirty="0"/>
          </a:p>
          <a:p>
            <a:pPr marL="0" indent="0">
              <a:buNone/>
            </a:pPr>
            <a:r>
              <a:rPr lang="en-GB" sz="2400" dirty="0"/>
              <a:t> </a:t>
            </a:r>
          </a:p>
        </p:txBody>
      </p:sp>
      <p:pic>
        <p:nvPicPr>
          <p:cNvPr id="5" name="Picture 4">
            <a:extLst>
              <a:ext uri="{FF2B5EF4-FFF2-40B4-BE49-F238E27FC236}">
                <a16:creationId xmlns="" xmlns:a16="http://schemas.microsoft.com/office/drawing/2014/main" id="{87B4D105-25A7-404A-9F30-356CD69DA8C6}"/>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6105270" y="1628800"/>
            <a:ext cx="2850761" cy="4032448"/>
          </a:xfrm>
          <a:prstGeom prst="rect">
            <a:avLst/>
          </a:prstGeom>
        </p:spPr>
      </p:pic>
      <p:pic>
        <p:nvPicPr>
          <p:cNvPr id="4" name="Slide 20">
            <a:hlinkClick r:id="" action="ppaction://media"/>
          </p:cNvPr>
          <p:cNvPicPr>
            <a:picLocks noChangeAspect="1"/>
          </p:cNvPicPr>
          <p:nvPr>
            <a:audioFile r:link="rId1"/>
            <p:extLst>
              <p:ext uri="{DAA4B4D4-6D71-4841-9C94-3DE7FCFB9230}">
                <p14:media xmlns="" xmlns:p14="http://schemas.microsoft.com/office/powerpoint/2010/main" r:embed="rId5"/>
              </p:ext>
            </p:extLst>
          </p:nvPr>
        </p:nvPicPr>
        <p:blipFill>
          <a:blip r:embed="rId6" cstate="print"/>
          <a:stretch>
            <a:fillRect/>
          </a:stretch>
        </p:blipFill>
        <p:spPr>
          <a:xfrm>
            <a:off x="9612560" y="430895"/>
            <a:ext cx="609600" cy="609600"/>
          </a:xfrm>
          <a:prstGeom prst="rect">
            <a:avLst/>
          </a:prstGeom>
        </p:spPr>
      </p:pic>
    </p:spTree>
    <p:extLst>
      <p:ext uri="{BB962C8B-B14F-4D97-AF65-F5344CB8AC3E}">
        <p14:creationId xmlns="" xmlns:p14="http://schemas.microsoft.com/office/powerpoint/2010/main" val="1279683291"/>
      </p:ext>
    </p:extLst>
  </p:cSld>
  <p:clrMapOvr>
    <a:masterClrMapping/>
  </p:clrMapOvr>
  <p:transition spd="slow" advClick="0" advTm="2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4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80177F4-9B1C-4097-9420-32307CBEF0C9}"/>
              </a:ext>
            </a:extLst>
          </p:cNvPr>
          <p:cNvSpPr>
            <a:spLocks noGrp="1"/>
          </p:cNvSpPr>
          <p:nvPr>
            <p:ph type="title"/>
          </p:nvPr>
        </p:nvSpPr>
        <p:spPr/>
        <p:txBody>
          <a:bodyPr/>
          <a:lstStyle/>
          <a:p>
            <a:r>
              <a:rPr lang="en-GB" dirty="0"/>
              <a:t>Structure of the Programme</a:t>
            </a:r>
          </a:p>
        </p:txBody>
      </p:sp>
      <p:sp>
        <p:nvSpPr>
          <p:cNvPr id="3" name="Content Placeholder 2">
            <a:extLst>
              <a:ext uri="{FF2B5EF4-FFF2-40B4-BE49-F238E27FC236}">
                <a16:creationId xmlns="" xmlns:a16="http://schemas.microsoft.com/office/drawing/2014/main" id="{64BD098D-1678-4D95-9344-848DDB9DF301}"/>
              </a:ext>
            </a:extLst>
          </p:cNvPr>
          <p:cNvSpPr>
            <a:spLocks noGrp="1"/>
          </p:cNvSpPr>
          <p:nvPr>
            <p:ph idx="1"/>
          </p:nvPr>
        </p:nvSpPr>
        <p:spPr>
          <a:xfrm>
            <a:off x="611560" y="1520787"/>
            <a:ext cx="5112568" cy="4824537"/>
          </a:xfrm>
        </p:spPr>
        <p:txBody>
          <a:bodyPr/>
          <a:lstStyle/>
          <a:p>
            <a:pPr marL="0" indent="0">
              <a:buNone/>
            </a:pPr>
            <a:r>
              <a:rPr lang="en-GB" sz="2800" b="1" dirty="0">
                <a:solidFill>
                  <a:srgbClr val="0070C0"/>
                </a:solidFill>
              </a:rPr>
              <a:t>Key features of each lesson:</a:t>
            </a:r>
          </a:p>
          <a:p>
            <a:r>
              <a:rPr lang="en-GB" sz="2800" dirty="0"/>
              <a:t>Introductory PowerPoint</a:t>
            </a:r>
          </a:p>
          <a:p>
            <a:r>
              <a:rPr lang="en-GB" sz="2800" dirty="0"/>
              <a:t>2 activities in the Pupil Book</a:t>
            </a:r>
          </a:p>
          <a:p>
            <a:r>
              <a:rPr lang="en-GB" sz="2800" dirty="0"/>
              <a:t>Homework activity</a:t>
            </a:r>
          </a:p>
          <a:p>
            <a:r>
              <a:rPr lang="en-GB" sz="2800" dirty="0"/>
              <a:t>Suggestions for integration with other curricular areas</a:t>
            </a:r>
          </a:p>
          <a:p>
            <a:r>
              <a:rPr lang="en-GB" sz="2800" dirty="0"/>
              <a:t>Photocopiable worksheets</a:t>
            </a:r>
          </a:p>
          <a:p>
            <a:r>
              <a:rPr lang="en-GB" sz="2800" dirty="0"/>
              <a:t>Videos and multi–media links</a:t>
            </a:r>
          </a:p>
          <a:p>
            <a:r>
              <a:rPr lang="en-GB" sz="2800" dirty="0"/>
              <a:t>Posters</a:t>
            </a:r>
          </a:p>
        </p:txBody>
      </p:sp>
      <p:pic>
        <p:nvPicPr>
          <p:cNvPr id="4" name="Picture 3">
            <a:extLst>
              <a:ext uri="{FF2B5EF4-FFF2-40B4-BE49-F238E27FC236}">
                <a16:creationId xmlns="" xmlns:a16="http://schemas.microsoft.com/office/drawing/2014/main" id="{33162849-6EA6-4BC8-80A2-E6443D03C8C3}"/>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6071214" y="1754902"/>
            <a:ext cx="2965282" cy="2018149"/>
          </a:xfrm>
          <a:prstGeom prst="rect">
            <a:avLst/>
          </a:prstGeom>
        </p:spPr>
      </p:pic>
      <p:pic>
        <p:nvPicPr>
          <p:cNvPr id="5" name="Picture 4">
            <a:extLst>
              <a:ext uri="{FF2B5EF4-FFF2-40B4-BE49-F238E27FC236}">
                <a16:creationId xmlns="" xmlns:a16="http://schemas.microsoft.com/office/drawing/2014/main" id="{D939EFC2-E997-4FA7-91B0-27ED69ECF1B4}"/>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6071214" y="3933054"/>
            <a:ext cx="2615585" cy="1905829"/>
          </a:xfrm>
          <a:prstGeom prst="rect">
            <a:avLst/>
          </a:prstGeom>
        </p:spPr>
      </p:pic>
      <p:pic>
        <p:nvPicPr>
          <p:cNvPr id="6" name="Slide 21">
            <a:hlinkClick r:id="" action="ppaction://media"/>
          </p:cNvPr>
          <p:cNvPicPr>
            <a:picLocks noChangeAspect="1"/>
          </p:cNvPicPr>
          <p:nvPr>
            <a:audioFile r:link="rId1"/>
            <p:extLst>
              <p:ext uri="{DAA4B4D4-6D71-4841-9C94-3DE7FCFB9230}">
                <p14:media xmlns="" xmlns:p14="http://schemas.microsoft.com/office/powerpoint/2010/main" r:embed="rId6"/>
              </p:ext>
            </p:extLst>
          </p:nvPr>
        </p:nvPicPr>
        <p:blipFill>
          <a:blip r:embed="rId7" cstate="print"/>
          <a:stretch>
            <a:fillRect/>
          </a:stretch>
        </p:blipFill>
        <p:spPr>
          <a:xfrm>
            <a:off x="9828584" y="430895"/>
            <a:ext cx="609600" cy="609600"/>
          </a:xfrm>
          <a:prstGeom prst="rect">
            <a:avLst/>
          </a:prstGeom>
        </p:spPr>
      </p:pic>
    </p:spTree>
    <p:extLst>
      <p:ext uri="{BB962C8B-B14F-4D97-AF65-F5344CB8AC3E}">
        <p14:creationId xmlns="" xmlns:p14="http://schemas.microsoft.com/office/powerpoint/2010/main" val="3894309283"/>
      </p:ext>
    </p:extLst>
  </p:cSld>
  <p:clrMapOvr>
    <a:masterClrMapping/>
  </p:clrMapOvr>
  <p:transition spd="slow" advClick="0" advTm="2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87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D83FA3B-3B52-4AC9-A4CC-C9EE9CE9CCAC}"/>
              </a:ext>
            </a:extLst>
          </p:cNvPr>
          <p:cNvSpPr>
            <a:spLocks noGrp="1"/>
          </p:cNvSpPr>
          <p:nvPr>
            <p:ph type="title"/>
          </p:nvPr>
        </p:nvSpPr>
        <p:spPr/>
        <p:txBody>
          <a:bodyPr/>
          <a:lstStyle/>
          <a:p>
            <a:r>
              <a:rPr lang="en-GB" dirty="0">
                <a:cs typeface="Calibri" panose="020F0502020204030204" pitchFamily="34" charset="0"/>
              </a:rPr>
              <a:t>Programme</a:t>
            </a:r>
            <a:r>
              <a:rPr lang="en-GB" dirty="0"/>
              <a:t> Overview</a:t>
            </a:r>
          </a:p>
        </p:txBody>
      </p:sp>
      <p:pic>
        <p:nvPicPr>
          <p:cNvPr id="2050" name="Picture 2" descr="Mndmap - Weaving Well-Being - Dec 2016 - Low Res">
            <a:extLst>
              <a:ext uri="{FF2B5EF4-FFF2-40B4-BE49-F238E27FC236}">
                <a16:creationId xmlns="" xmlns:a16="http://schemas.microsoft.com/office/drawing/2014/main" id="{A4A327FC-D3FA-406C-B16E-A2B294B057C8}"/>
              </a:ext>
            </a:extLst>
          </p:cNvPr>
          <p:cNvPicPr>
            <a:picLocks noGrp="1" noChangeAspect="1" noChangeArrowheads="1"/>
          </p:cNvPicPr>
          <p:nvPr>
            <p:ph idx="1"/>
          </p:nvPr>
        </p:nvPicPr>
        <p:blipFill>
          <a:blip r:embed="rId4" cstate="print">
            <a:extLst>
              <a:ext uri="{28A0092B-C50C-407E-A947-70E740481C1C}">
                <a14:useLocalDpi xmlns="" xmlns:a14="http://schemas.microsoft.com/office/drawing/2010/main" val="0"/>
              </a:ext>
            </a:extLst>
          </a:blip>
          <a:srcRect/>
          <a:stretch>
            <a:fillRect/>
          </a:stretch>
        </p:blipFill>
        <p:spPr bwMode="auto">
          <a:xfrm>
            <a:off x="683568" y="1628800"/>
            <a:ext cx="7704856" cy="4371024"/>
          </a:xfrm>
          <a:prstGeom prst="rect">
            <a:avLst/>
          </a:prstGeom>
          <a:noFill/>
          <a:extLst>
            <a:ext uri="{909E8E84-426E-40DD-AFC4-6F175D3DCCD1}">
              <a14:hiddenFill xmlns="" xmlns:a14="http://schemas.microsoft.com/office/drawing/2010/main">
                <a:solidFill>
                  <a:srgbClr val="FFFFFF"/>
                </a:solidFill>
              </a14:hiddenFill>
            </a:ext>
          </a:extLst>
        </p:spPr>
      </p:pic>
      <p:pic>
        <p:nvPicPr>
          <p:cNvPr id="3" name="Slide 22">
            <a:hlinkClick r:id="" action="ppaction://media"/>
          </p:cNvPr>
          <p:cNvPicPr>
            <a:picLocks noChangeAspect="1"/>
          </p:cNvPicPr>
          <p:nvPr>
            <a:audioFile r:link="rId1"/>
            <p:extLst>
              <p:ext uri="{DAA4B4D4-6D71-4841-9C94-3DE7FCFB9230}">
                <p14:media xmlns="" xmlns:p14="http://schemas.microsoft.com/office/powerpoint/2010/main" r:embed="rId5"/>
              </p:ext>
            </p:extLst>
          </p:nvPr>
        </p:nvPicPr>
        <p:blipFill>
          <a:blip r:embed="rId6" cstate="print"/>
          <a:stretch>
            <a:fillRect/>
          </a:stretch>
        </p:blipFill>
        <p:spPr>
          <a:xfrm>
            <a:off x="9684568" y="587152"/>
            <a:ext cx="609600" cy="609600"/>
          </a:xfrm>
          <a:prstGeom prst="rect">
            <a:avLst/>
          </a:prstGeom>
        </p:spPr>
      </p:pic>
    </p:spTree>
    <p:extLst>
      <p:ext uri="{BB962C8B-B14F-4D97-AF65-F5344CB8AC3E}">
        <p14:creationId xmlns="" xmlns:p14="http://schemas.microsoft.com/office/powerpoint/2010/main" val="3479869137"/>
      </p:ext>
    </p:extLst>
  </p:cSld>
  <p:clrMapOvr>
    <a:masterClrMapping/>
  </p:clrMapOvr>
  <p:transition spd="slow" advClick="0" advTm="2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80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805008E-5C7E-4130-B236-AF8D69070D41}"/>
              </a:ext>
            </a:extLst>
          </p:cNvPr>
          <p:cNvSpPr>
            <a:spLocks noGrp="1"/>
          </p:cNvSpPr>
          <p:nvPr>
            <p:ph type="title"/>
          </p:nvPr>
        </p:nvSpPr>
        <p:spPr/>
        <p:txBody>
          <a:bodyPr/>
          <a:lstStyle/>
          <a:p>
            <a:r>
              <a:rPr lang="en-GB" dirty="0"/>
              <a:t> Programme Overview</a:t>
            </a:r>
          </a:p>
        </p:txBody>
      </p:sp>
      <p:sp>
        <p:nvSpPr>
          <p:cNvPr id="3" name="Content Placeholder 2">
            <a:extLst>
              <a:ext uri="{FF2B5EF4-FFF2-40B4-BE49-F238E27FC236}">
                <a16:creationId xmlns="" xmlns:a16="http://schemas.microsoft.com/office/drawing/2014/main" id="{87527C0B-AB8C-4E12-95E1-0FCF017EC7FF}"/>
              </a:ext>
            </a:extLst>
          </p:cNvPr>
          <p:cNvSpPr>
            <a:spLocks noGrp="1"/>
          </p:cNvSpPr>
          <p:nvPr>
            <p:ph idx="1"/>
          </p:nvPr>
        </p:nvSpPr>
        <p:spPr>
          <a:xfrm>
            <a:off x="683568" y="1700808"/>
            <a:ext cx="8229600" cy="4248471"/>
          </a:xfrm>
        </p:spPr>
        <p:txBody>
          <a:bodyPr/>
          <a:lstStyle/>
          <a:p>
            <a:pPr marL="0" indent="0">
              <a:buNone/>
            </a:pPr>
            <a:r>
              <a:rPr lang="en-GB" sz="2800" dirty="0">
                <a:latin typeface="+mj-lt"/>
              </a:rPr>
              <a:t>Each level has a specific theme with related symbols and imagery.</a:t>
            </a:r>
            <a:endParaRPr lang="en-GB" sz="2800" dirty="0"/>
          </a:p>
        </p:txBody>
      </p:sp>
      <p:pic>
        <p:nvPicPr>
          <p:cNvPr id="4" name="Picture 3" descr="C:\Users\Mick\Dropbox\Weaving Well-being\Pictures\221.jpg">
            <a:extLst>
              <a:ext uri="{FF2B5EF4-FFF2-40B4-BE49-F238E27FC236}">
                <a16:creationId xmlns="" xmlns:a16="http://schemas.microsoft.com/office/drawing/2014/main" id="{E64928C4-4954-47E8-B4B2-30DEA67C6BE2}"/>
              </a:ext>
            </a:extLst>
          </p:cNvPr>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843808" y="2852936"/>
            <a:ext cx="3215816" cy="2772016"/>
          </a:xfrm>
          <a:prstGeom prst="rect">
            <a:avLst/>
          </a:prstGeom>
          <a:noFill/>
          <a:ln>
            <a:noFill/>
          </a:ln>
        </p:spPr>
      </p:pic>
      <p:pic>
        <p:nvPicPr>
          <p:cNvPr id="5" name="Slide 23">
            <a:hlinkClick r:id="" action="ppaction://media"/>
          </p:cNvPr>
          <p:cNvPicPr>
            <a:picLocks noChangeAspect="1"/>
          </p:cNvPicPr>
          <p:nvPr>
            <a:audioFile r:link="rId1"/>
            <p:extLst>
              <p:ext uri="{DAA4B4D4-6D71-4841-9C94-3DE7FCFB9230}">
                <p14:media xmlns="" xmlns:p14="http://schemas.microsoft.com/office/powerpoint/2010/main" r:embed="rId5"/>
              </p:ext>
            </p:extLst>
          </p:nvPr>
        </p:nvPicPr>
        <p:blipFill>
          <a:blip r:embed="rId6" cstate="print"/>
          <a:stretch>
            <a:fillRect/>
          </a:stretch>
        </p:blipFill>
        <p:spPr>
          <a:xfrm>
            <a:off x="9684568" y="587152"/>
            <a:ext cx="609600" cy="609600"/>
          </a:xfrm>
          <a:prstGeom prst="rect">
            <a:avLst/>
          </a:prstGeom>
        </p:spPr>
      </p:pic>
    </p:spTree>
    <p:extLst>
      <p:ext uri="{BB962C8B-B14F-4D97-AF65-F5344CB8AC3E}">
        <p14:creationId xmlns="" xmlns:p14="http://schemas.microsoft.com/office/powerpoint/2010/main" val="1652151418"/>
      </p:ext>
    </p:extLst>
  </p:cSld>
  <p:clrMapOvr>
    <a:masterClrMapping/>
  </p:clrMapOvr>
  <p:transition spd="slow" advClick="0" advTm="2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7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8C23B4E-A98F-4C78-94B7-AB30B9989D1B}"/>
              </a:ext>
            </a:extLst>
          </p:cNvPr>
          <p:cNvSpPr>
            <a:spLocks noGrp="1"/>
          </p:cNvSpPr>
          <p:nvPr>
            <p:ph type="title"/>
          </p:nvPr>
        </p:nvSpPr>
        <p:spPr/>
        <p:txBody>
          <a:bodyPr/>
          <a:lstStyle/>
          <a:p>
            <a:r>
              <a:rPr lang="en-GB" dirty="0"/>
              <a:t>Programme Overview</a:t>
            </a:r>
          </a:p>
        </p:txBody>
      </p:sp>
      <p:sp>
        <p:nvSpPr>
          <p:cNvPr id="3" name="Content Placeholder 2">
            <a:extLst>
              <a:ext uri="{FF2B5EF4-FFF2-40B4-BE49-F238E27FC236}">
                <a16:creationId xmlns="" xmlns:a16="http://schemas.microsoft.com/office/drawing/2014/main" id="{9CB81CBE-D8DA-45D3-9794-C01AA59DE54B}"/>
              </a:ext>
            </a:extLst>
          </p:cNvPr>
          <p:cNvSpPr>
            <a:spLocks noGrp="1"/>
          </p:cNvSpPr>
          <p:nvPr>
            <p:ph idx="1"/>
          </p:nvPr>
        </p:nvSpPr>
        <p:spPr/>
        <p:txBody>
          <a:bodyPr/>
          <a:lstStyle/>
          <a:p>
            <a:pPr marL="0" indent="0">
              <a:spcBef>
                <a:spcPts val="1200"/>
              </a:spcBef>
              <a:spcAft>
                <a:spcPts val="1200"/>
              </a:spcAft>
              <a:buNone/>
            </a:pPr>
            <a:r>
              <a:rPr lang="en-GB" sz="2800" b="1" dirty="0">
                <a:latin typeface="+mj-lt"/>
              </a:rPr>
              <a:t>2</a:t>
            </a:r>
            <a:r>
              <a:rPr lang="en-GB" sz="2800" b="1" baseline="30000" dirty="0">
                <a:latin typeface="+mj-lt"/>
              </a:rPr>
              <a:t>nd</a:t>
            </a:r>
            <a:r>
              <a:rPr lang="en-GB" sz="2800" b="1" dirty="0">
                <a:latin typeface="+mj-lt"/>
              </a:rPr>
              <a:t>  Class: Character Strengths</a:t>
            </a:r>
            <a:endParaRPr lang="en-GB" sz="2800" dirty="0">
              <a:latin typeface="+mj-lt"/>
            </a:endParaRPr>
          </a:p>
          <a:p>
            <a:pPr marL="0" indent="0">
              <a:spcBef>
                <a:spcPts val="1200"/>
              </a:spcBef>
              <a:spcAft>
                <a:spcPts val="1200"/>
              </a:spcAft>
              <a:buNone/>
            </a:pPr>
            <a:r>
              <a:rPr lang="en-GB" sz="2800" dirty="0">
                <a:latin typeface="+mj-lt"/>
              </a:rPr>
              <a:t>Theme: </a:t>
            </a:r>
            <a:r>
              <a:rPr lang="en-GB" sz="2800" dirty="0">
                <a:solidFill>
                  <a:srgbClr val="0070C0"/>
                </a:solidFill>
                <a:latin typeface="+mj-lt"/>
              </a:rPr>
              <a:t>Treasure. </a:t>
            </a:r>
          </a:p>
          <a:p>
            <a:pPr marL="0" indent="0">
              <a:spcBef>
                <a:spcPts val="1200"/>
              </a:spcBef>
              <a:spcAft>
                <a:spcPts val="1200"/>
              </a:spcAft>
              <a:buNone/>
            </a:pPr>
            <a:r>
              <a:rPr lang="en-GB" sz="2800" dirty="0">
                <a:latin typeface="+mj-lt"/>
              </a:rPr>
              <a:t>Each of the 24  strengths is presented as a treasure coin.  </a:t>
            </a:r>
          </a:p>
          <a:p>
            <a:pPr marL="0" indent="0">
              <a:buNone/>
            </a:pPr>
            <a:endParaRPr lang="en-GB" dirty="0">
              <a:latin typeface="+mj-lt"/>
            </a:endParaRPr>
          </a:p>
        </p:txBody>
      </p:sp>
      <p:pic>
        <p:nvPicPr>
          <p:cNvPr id="4" name="Content Placeholder 3">
            <a:extLst>
              <a:ext uri="{FF2B5EF4-FFF2-40B4-BE49-F238E27FC236}">
                <a16:creationId xmlns="" xmlns:a16="http://schemas.microsoft.com/office/drawing/2014/main" id="{0F683BC8-8177-4769-8910-896CF464C17D}"/>
              </a:ext>
            </a:extLst>
          </p:cNvPr>
          <p:cNvPicPr>
            <a:picLocks noChangeAspect="1"/>
          </p:cNvPicPr>
          <p:nvPr/>
        </p:nvPicPr>
        <p:blipFill>
          <a:blip r:embed="rId4" cstate="print"/>
          <a:stretch>
            <a:fillRect/>
          </a:stretch>
        </p:blipFill>
        <p:spPr bwMode="auto">
          <a:xfrm>
            <a:off x="1536953" y="4005064"/>
            <a:ext cx="1594887" cy="162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 xmlns:a16="http://schemas.microsoft.com/office/drawing/2014/main" id="{26FD0C93-F342-4DA4-86E7-4B0BB08ED16D}"/>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3764046" y="3948849"/>
            <a:ext cx="1615908" cy="1620000"/>
          </a:xfrm>
          <a:prstGeom prst="rect">
            <a:avLst/>
          </a:prstGeom>
        </p:spPr>
      </p:pic>
      <p:pic>
        <p:nvPicPr>
          <p:cNvPr id="7" name="Picture 6">
            <a:extLst>
              <a:ext uri="{FF2B5EF4-FFF2-40B4-BE49-F238E27FC236}">
                <a16:creationId xmlns="" xmlns:a16="http://schemas.microsoft.com/office/drawing/2014/main" id="{07D2F4EC-0D43-4F9E-BA4D-99B69D7F8D5C}"/>
              </a:ext>
            </a:extLst>
          </p:cNvPr>
          <p:cNvPicPr>
            <a:picLocks noChangeAspect="1"/>
          </p:cNvPicPr>
          <p:nvPr/>
        </p:nvPicPr>
        <p:blipFill>
          <a:blip r:embed="rId6" cstate="print"/>
          <a:stretch>
            <a:fillRect/>
          </a:stretch>
        </p:blipFill>
        <p:spPr>
          <a:xfrm>
            <a:off x="6012160" y="3948849"/>
            <a:ext cx="1607811" cy="1620000"/>
          </a:xfrm>
          <a:prstGeom prst="rect">
            <a:avLst/>
          </a:prstGeom>
        </p:spPr>
      </p:pic>
      <p:pic>
        <p:nvPicPr>
          <p:cNvPr id="5" name="Slide 24">
            <a:hlinkClick r:id="" action="ppaction://media"/>
          </p:cNvPr>
          <p:cNvPicPr>
            <a:picLocks noChangeAspect="1"/>
          </p:cNvPicPr>
          <p:nvPr>
            <a:audioFile r:link="rId1"/>
            <p:extLst>
              <p:ext uri="{DAA4B4D4-6D71-4841-9C94-3DE7FCFB9230}">
                <p14:media xmlns="" xmlns:p14="http://schemas.microsoft.com/office/powerpoint/2010/main" r:embed="rId7"/>
              </p:ext>
            </p:extLst>
          </p:nvPr>
        </p:nvPicPr>
        <p:blipFill>
          <a:blip r:embed="rId8" cstate="print"/>
          <a:stretch>
            <a:fillRect/>
          </a:stretch>
        </p:blipFill>
        <p:spPr>
          <a:xfrm>
            <a:off x="9684568" y="587152"/>
            <a:ext cx="609600" cy="609600"/>
          </a:xfrm>
          <a:prstGeom prst="rect">
            <a:avLst/>
          </a:prstGeom>
        </p:spPr>
      </p:pic>
    </p:spTree>
    <p:extLst>
      <p:ext uri="{BB962C8B-B14F-4D97-AF65-F5344CB8AC3E}">
        <p14:creationId xmlns="" xmlns:p14="http://schemas.microsoft.com/office/powerpoint/2010/main" val="678968068"/>
      </p:ext>
    </p:extLst>
  </p:cSld>
  <p:clrMapOvr>
    <a:masterClrMapping/>
  </p:clrMapOvr>
  <p:transition spd="slow" advClick="0" advTm="2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87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ABAB17C-8640-4F39-8CAA-49568DEFD134}"/>
              </a:ext>
            </a:extLst>
          </p:cNvPr>
          <p:cNvSpPr>
            <a:spLocks noGrp="1"/>
          </p:cNvSpPr>
          <p:nvPr>
            <p:ph type="title"/>
          </p:nvPr>
        </p:nvSpPr>
        <p:spPr/>
        <p:txBody>
          <a:bodyPr/>
          <a:lstStyle/>
          <a:p>
            <a:r>
              <a:rPr lang="en-GB" dirty="0"/>
              <a:t>Programme Overview</a:t>
            </a:r>
          </a:p>
        </p:txBody>
      </p:sp>
      <p:sp>
        <p:nvSpPr>
          <p:cNvPr id="3" name="Content Placeholder 2">
            <a:extLst>
              <a:ext uri="{FF2B5EF4-FFF2-40B4-BE49-F238E27FC236}">
                <a16:creationId xmlns="" xmlns:a16="http://schemas.microsoft.com/office/drawing/2014/main" id="{2C02CE64-69FD-4542-A803-F4F9998E9BB7}"/>
              </a:ext>
            </a:extLst>
          </p:cNvPr>
          <p:cNvSpPr>
            <a:spLocks noGrp="1"/>
          </p:cNvSpPr>
          <p:nvPr>
            <p:ph idx="1"/>
          </p:nvPr>
        </p:nvSpPr>
        <p:spPr>
          <a:xfrm>
            <a:off x="611560" y="1916832"/>
            <a:ext cx="5580103" cy="4248471"/>
          </a:xfrm>
        </p:spPr>
        <p:txBody>
          <a:bodyPr/>
          <a:lstStyle/>
          <a:p>
            <a:pPr marL="0" indent="0">
              <a:spcBef>
                <a:spcPts val="1200"/>
              </a:spcBef>
              <a:spcAft>
                <a:spcPts val="1200"/>
              </a:spcAft>
              <a:buNone/>
            </a:pPr>
            <a:r>
              <a:rPr lang="en-GB" sz="2800" b="1" dirty="0"/>
              <a:t>3</a:t>
            </a:r>
            <a:r>
              <a:rPr lang="en-GB" sz="2800" b="1" baseline="30000" dirty="0"/>
              <a:t>rd</a:t>
            </a:r>
            <a:r>
              <a:rPr lang="en-GB" sz="2800" b="1" dirty="0"/>
              <a:t> Class: Positive Emotions</a:t>
            </a:r>
          </a:p>
          <a:p>
            <a:pPr marL="0" indent="0">
              <a:spcBef>
                <a:spcPts val="1200"/>
              </a:spcBef>
              <a:spcAft>
                <a:spcPts val="1200"/>
              </a:spcAft>
              <a:buNone/>
            </a:pPr>
            <a:r>
              <a:rPr lang="en-GB" sz="2800" dirty="0"/>
              <a:t>Theme: </a:t>
            </a:r>
            <a:r>
              <a:rPr lang="en-GB" sz="2800" dirty="0">
                <a:solidFill>
                  <a:srgbClr val="0070C0"/>
                </a:solidFill>
              </a:rPr>
              <a:t>Positive Emotion Potion</a:t>
            </a:r>
          </a:p>
          <a:p>
            <a:pPr marL="0" indent="0">
              <a:spcBef>
                <a:spcPts val="1200"/>
              </a:spcBef>
              <a:spcAft>
                <a:spcPts val="1200"/>
              </a:spcAft>
              <a:buNone/>
            </a:pPr>
            <a:r>
              <a:rPr lang="en-GB" sz="2800" dirty="0"/>
              <a:t>5 activities which enhance Positive Emotions are presented as ingredients in a ‘Positive Emotion Potion’</a:t>
            </a:r>
          </a:p>
          <a:p>
            <a:endParaRPr lang="en-GB" dirty="0"/>
          </a:p>
        </p:txBody>
      </p:sp>
      <p:pic>
        <p:nvPicPr>
          <p:cNvPr id="5" name="Picture 4">
            <a:extLst>
              <a:ext uri="{FF2B5EF4-FFF2-40B4-BE49-F238E27FC236}">
                <a16:creationId xmlns="" xmlns:a16="http://schemas.microsoft.com/office/drawing/2014/main" id="{02AF4219-997B-4213-A91C-6340F1AC8B6F}"/>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6037303" y="1700808"/>
            <a:ext cx="2663560" cy="4176464"/>
          </a:xfrm>
          <a:prstGeom prst="rect">
            <a:avLst/>
          </a:prstGeom>
        </p:spPr>
      </p:pic>
      <p:pic>
        <p:nvPicPr>
          <p:cNvPr id="4" name="Slide 25">
            <a:hlinkClick r:id="" action="ppaction://media"/>
          </p:cNvPr>
          <p:cNvPicPr>
            <a:picLocks noChangeAspect="1"/>
          </p:cNvPicPr>
          <p:nvPr>
            <a:audioFile r:link="rId1"/>
            <p:extLst>
              <p:ext uri="{DAA4B4D4-6D71-4841-9C94-3DE7FCFB9230}">
                <p14:media xmlns="" xmlns:p14="http://schemas.microsoft.com/office/powerpoint/2010/main" r:embed="rId5"/>
              </p:ext>
            </p:extLst>
          </p:nvPr>
        </p:nvPicPr>
        <p:blipFill>
          <a:blip r:embed="rId6" cstate="print"/>
          <a:stretch>
            <a:fillRect/>
          </a:stretch>
        </p:blipFill>
        <p:spPr>
          <a:xfrm>
            <a:off x="9684568" y="726036"/>
            <a:ext cx="609600" cy="609600"/>
          </a:xfrm>
          <a:prstGeom prst="rect">
            <a:avLst/>
          </a:prstGeom>
        </p:spPr>
      </p:pic>
    </p:spTree>
    <p:extLst>
      <p:ext uri="{BB962C8B-B14F-4D97-AF65-F5344CB8AC3E}">
        <p14:creationId xmlns="" xmlns:p14="http://schemas.microsoft.com/office/powerpoint/2010/main" val="2433779582"/>
      </p:ext>
    </p:extLst>
  </p:cSld>
  <p:clrMapOvr>
    <a:masterClrMapping/>
  </p:clrMapOvr>
  <p:transition spd="slow" advClick="0" advTm="2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89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7188FE6-C24B-490F-A795-B4A5644AEE5D}"/>
              </a:ext>
            </a:extLst>
          </p:cNvPr>
          <p:cNvSpPr>
            <a:spLocks noGrp="1"/>
          </p:cNvSpPr>
          <p:nvPr>
            <p:ph type="title"/>
          </p:nvPr>
        </p:nvSpPr>
        <p:spPr/>
        <p:txBody>
          <a:bodyPr/>
          <a:lstStyle/>
          <a:p>
            <a:r>
              <a:rPr lang="en-GB" dirty="0"/>
              <a:t>Programme Overview</a:t>
            </a:r>
          </a:p>
        </p:txBody>
      </p:sp>
      <p:sp>
        <p:nvSpPr>
          <p:cNvPr id="3" name="Content Placeholder 2">
            <a:extLst>
              <a:ext uri="{FF2B5EF4-FFF2-40B4-BE49-F238E27FC236}">
                <a16:creationId xmlns="" xmlns:a16="http://schemas.microsoft.com/office/drawing/2014/main" id="{B6CFEB9B-E0D9-4555-B042-585404CFA9BF}"/>
              </a:ext>
            </a:extLst>
          </p:cNvPr>
          <p:cNvSpPr>
            <a:spLocks noGrp="1"/>
          </p:cNvSpPr>
          <p:nvPr>
            <p:ph idx="1"/>
          </p:nvPr>
        </p:nvSpPr>
        <p:spPr>
          <a:xfrm>
            <a:off x="457200" y="1628801"/>
            <a:ext cx="8075240" cy="2232247"/>
          </a:xfrm>
        </p:spPr>
        <p:txBody>
          <a:bodyPr/>
          <a:lstStyle/>
          <a:p>
            <a:pPr marL="0" indent="0">
              <a:spcAft>
                <a:spcPts val="1200"/>
              </a:spcAft>
              <a:buNone/>
            </a:pPr>
            <a:r>
              <a:rPr lang="en-GB" sz="2800" b="1" dirty="0"/>
              <a:t>4</a:t>
            </a:r>
            <a:r>
              <a:rPr lang="en-GB" sz="2800" b="1" baseline="30000" dirty="0"/>
              <a:t>th</a:t>
            </a:r>
            <a:r>
              <a:rPr lang="en-GB" sz="2800" b="1" dirty="0"/>
              <a:t> Class: Tools of Resilience</a:t>
            </a:r>
          </a:p>
          <a:p>
            <a:pPr marL="0" indent="0">
              <a:spcAft>
                <a:spcPts val="1200"/>
              </a:spcAft>
              <a:buNone/>
            </a:pPr>
            <a:r>
              <a:rPr lang="en-GB" sz="2800" dirty="0"/>
              <a:t>Theme: </a:t>
            </a:r>
            <a:r>
              <a:rPr lang="en-GB" sz="2800" dirty="0">
                <a:solidFill>
                  <a:srgbClr val="0070C0"/>
                </a:solidFill>
              </a:rPr>
              <a:t>Tools</a:t>
            </a:r>
            <a:r>
              <a:rPr lang="en-GB" sz="2800" dirty="0"/>
              <a:t> </a:t>
            </a:r>
          </a:p>
          <a:p>
            <a:pPr marL="0" indent="0">
              <a:buNone/>
            </a:pPr>
            <a:r>
              <a:rPr lang="en-GB" sz="2800" dirty="0"/>
              <a:t>6 resilience strategies are presented as ‘tools’, which the children can select from and use to cope with everyday challenges and disappointments</a:t>
            </a:r>
          </a:p>
        </p:txBody>
      </p:sp>
      <p:pic>
        <p:nvPicPr>
          <p:cNvPr id="4" name="Picture 3">
            <a:extLst>
              <a:ext uri="{FF2B5EF4-FFF2-40B4-BE49-F238E27FC236}">
                <a16:creationId xmlns="" xmlns:a16="http://schemas.microsoft.com/office/drawing/2014/main" id="{CB7AA16F-5FAF-4258-BF86-F1421F83125F}"/>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457200" y="4342819"/>
            <a:ext cx="1440000" cy="1440000"/>
          </a:xfrm>
          <a:prstGeom prst="rect">
            <a:avLst/>
          </a:prstGeom>
        </p:spPr>
      </p:pic>
      <p:pic>
        <p:nvPicPr>
          <p:cNvPr id="5" name="Picture 4">
            <a:extLst>
              <a:ext uri="{FF2B5EF4-FFF2-40B4-BE49-F238E27FC236}">
                <a16:creationId xmlns="" xmlns:a16="http://schemas.microsoft.com/office/drawing/2014/main" id="{AA06792D-C692-47CA-8E8C-6E92551A4D95}"/>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980511" y="4358384"/>
            <a:ext cx="1440000" cy="1440000"/>
          </a:xfrm>
          <a:prstGeom prst="rect">
            <a:avLst/>
          </a:prstGeom>
        </p:spPr>
      </p:pic>
      <p:pic>
        <p:nvPicPr>
          <p:cNvPr id="6" name="Picture 5">
            <a:extLst>
              <a:ext uri="{FF2B5EF4-FFF2-40B4-BE49-F238E27FC236}">
                <a16:creationId xmlns="" xmlns:a16="http://schemas.microsoft.com/office/drawing/2014/main" id="{45ECE032-E71D-46EF-B681-FCE5011F2204}"/>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3351024" y="4371091"/>
            <a:ext cx="1440000" cy="1440000"/>
          </a:xfrm>
          <a:prstGeom prst="rect">
            <a:avLst/>
          </a:prstGeom>
        </p:spPr>
      </p:pic>
      <p:pic>
        <p:nvPicPr>
          <p:cNvPr id="7" name="Picture 6">
            <a:extLst>
              <a:ext uri="{FF2B5EF4-FFF2-40B4-BE49-F238E27FC236}">
                <a16:creationId xmlns="" xmlns:a16="http://schemas.microsoft.com/office/drawing/2014/main" id="{DFCB9A1D-F40B-441E-ABF1-55CF9232C1F9}"/>
              </a:ext>
            </a:extLst>
          </p:cNvPr>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4791942" y="4358384"/>
            <a:ext cx="1440000" cy="1440000"/>
          </a:xfrm>
          <a:prstGeom prst="rect">
            <a:avLst/>
          </a:prstGeom>
        </p:spPr>
      </p:pic>
      <p:pic>
        <p:nvPicPr>
          <p:cNvPr id="8" name="Picture 7">
            <a:extLst>
              <a:ext uri="{FF2B5EF4-FFF2-40B4-BE49-F238E27FC236}">
                <a16:creationId xmlns="" xmlns:a16="http://schemas.microsoft.com/office/drawing/2014/main" id="{210B74CB-8D0F-41CF-8723-A0786581C10B}"/>
              </a:ext>
            </a:extLst>
          </p:cNvPr>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6250559" y="4315467"/>
            <a:ext cx="1440000" cy="1440000"/>
          </a:xfrm>
          <a:prstGeom prst="rect">
            <a:avLst/>
          </a:prstGeom>
        </p:spPr>
      </p:pic>
      <p:pic>
        <p:nvPicPr>
          <p:cNvPr id="9" name="Picture 8">
            <a:extLst>
              <a:ext uri="{FF2B5EF4-FFF2-40B4-BE49-F238E27FC236}">
                <a16:creationId xmlns="" xmlns:a16="http://schemas.microsoft.com/office/drawing/2014/main" id="{52F2DF58-006D-4327-888A-C78F951B108C}"/>
              </a:ext>
            </a:extLst>
          </p:cNvPr>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90559" y="4303613"/>
            <a:ext cx="1440000" cy="1440000"/>
          </a:xfrm>
          <a:prstGeom prst="rect">
            <a:avLst/>
          </a:prstGeom>
        </p:spPr>
      </p:pic>
      <p:pic>
        <p:nvPicPr>
          <p:cNvPr id="10" name="Slide 26">
            <a:hlinkClick r:id="" action="ppaction://media"/>
          </p:cNvPr>
          <p:cNvPicPr>
            <a:picLocks noChangeAspect="1"/>
          </p:cNvPicPr>
          <p:nvPr>
            <a:audioFile r:link="rId1"/>
            <p:extLst>
              <p:ext uri="{DAA4B4D4-6D71-4841-9C94-3DE7FCFB9230}">
                <p14:media xmlns="" xmlns:p14="http://schemas.microsoft.com/office/powerpoint/2010/main" r:embed="rId10"/>
              </p:ext>
            </p:extLst>
          </p:nvPr>
        </p:nvPicPr>
        <p:blipFill>
          <a:blip r:embed="rId11" cstate="print"/>
          <a:stretch>
            <a:fillRect/>
          </a:stretch>
        </p:blipFill>
        <p:spPr>
          <a:xfrm>
            <a:off x="9756576" y="587152"/>
            <a:ext cx="609600" cy="609600"/>
          </a:xfrm>
          <a:prstGeom prst="rect">
            <a:avLst/>
          </a:prstGeom>
        </p:spPr>
      </p:pic>
    </p:spTree>
    <p:extLst>
      <p:ext uri="{BB962C8B-B14F-4D97-AF65-F5344CB8AC3E}">
        <p14:creationId xmlns="" xmlns:p14="http://schemas.microsoft.com/office/powerpoint/2010/main" val="2417851211"/>
      </p:ext>
    </p:extLst>
  </p:cSld>
  <p:clrMapOvr>
    <a:masterClrMapping/>
  </p:clrMapOvr>
  <p:transition spd="slow" advClick="0" advTm="2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40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4F77E14-1C83-488C-ABF6-3C63534E75BC}"/>
              </a:ext>
            </a:extLst>
          </p:cNvPr>
          <p:cNvSpPr>
            <a:spLocks noGrp="1"/>
          </p:cNvSpPr>
          <p:nvPr>
            <p:ph type="title"/>
          </p:nvPr>
        </p:nvSpPr>
        <p:spPr/>
        <p:txBody>
          <a:bodyPr/>
          <a:lstStyle/>
          <a:p>
            <a:r>
              <a:rPr lang="en-GB" dirty="0"/>
              <a:t>Programme Overview</a:t>
            </a:r>
          </a:p>
        </p:txBody>
      </p:sp>
      <p:sp>
        <p:nvSpPr>
          <p:cNvPr id="3" name="Content Placeholder 2">
            <a:extLst>
              <a:ext uri="{FF2B5EF4-FFF2-40B4-BE49-F238E27FC236}">
                <a16:creationId xmlns="" xmlns:a16="http://schemas.microsoft.com/office/drawing/2014/main" id="{7E454FCD-43D9-4717-B702-4C823888A564}"/>
              </a:ext>
            </a:extLst>
          </p:cNvPr>
          <p:cNvSpPr>
            <a:spLocks noGrp="1"/>
          </p:cNvSpPr>
          <p:nvPr>
            <p:ph idx="1"/>
          </p:nvPr>
        </p:nvSpPr>
        <p:spPr>
          <a:xfrm>
            <a:off x="457200" y="1628801"/>
            <a:ext cx="8229600" cy="2160240"/>
          </a:xfrm>
        </p:spPr>
        <p:txBody>
          <a:bodyPr/>
          <a:lstStyle/>
          <a:p>
            <a:pPr marL="0" indent="0">
              <a:buNone/>
            </a:pPr>
            <a:r>
              <a:rPr lang="en-GB" b="1" dirty="0"/>
              <a:t>5</a:t>
            </a:r>
            <a:r>
              <a:rPr lang="en-GB" b="1" baseline="30000" dirty="0"/>
              <a:t>th</a:t>
            </a:r>
            <a:r>
              <a:rPr lang="en-GB" b="1" dirty="0"/>
              <a:t> Class: Positive Relationships</a:t>
            </a:r>
          </a:p>
          <a:p>
            <a:pPr marL="0" indent="0">
              <a:buNone/>
            </a:pPr>
            <a:r>
              <a:rPr lang="en-GB" dirty="0"/>
              <a:t>Theme: </a:t>
            </a:r>
            <a:r>
              <a:rPr lang="en-GB" dirty="0">
                <a:solidFill>
                  <a:srgbClr val="0070C0"/>
                </a:solidFill>
              </a:rPr>
              <a:t>Steps to Positive Relationships</a:t>
            </a:r>
          </a:p>
          <a:p>
            <a:pPr marL="0" indent="0">
              <a:buNone/>
            </a:pPr>
            <a:r>
              <a:rPr lang="en-GB" dirty="0"/>
              <a:t>8 steps are presented. The first letters of each step combine to form the word ‘Relating’</a:t>
            </a:r>
          </a:p>
        </p:txBody>
      </p:sp>
      <p:pic>
        <p:nvPicPr>
          <p:cNvPr id="4" name="Picture 3">
            <a:extLst>
              <a:ext uri="{FF2B5EF4-FFF2-40B4-BE49-F238E27FC236}">
                <a16:creationId xmlns="" xmlns:a16="http://schemas.microsoft.com/office/drawing/2014/main" id="{85BFE869-E28F-4E52-B8D7-BAAA4D6BDBE7}"/>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456938" y="3794820"/>
            <a:ext cx="1005840" cy="1496568"/>
          </a:xfrm>
          <a:prstGeom prst="rect">
            <a:avLst/>
          </a:prstGeom>
        </p:spPr>
      </p:pic>
      <p:pic>
        <p:nvPicPr>
          <p:cNvPr id="5" name="Picture 4">
            <a:extLst>
              <a:ext uri="{FF2B5EF4-FFF2-40B4-BE49-F238E27FC236}">
                <a16:creationId xmlns="" xmlns:a16="http://schemas.microsoft.com/office/drawing/2014/main" id="{B1DCF2ED-1F5D-46B2-9E99-BCC6DFCBAB09}"/>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427710" y="3789041"/>
            <a:ext cx="1005840" cy="1874520"/>
          </a:xfrm>
          <a:prstGeom prst="rect">
            <a:avLst/>
          </a:prstGeom>
        </p:spPr>
      </p:pic>
      <p:pic>
        <p:nvPicPr>
          <p:cNvPr id="6" name="Picture 5">
            <a:extLst>
              <a:ext uri="{FF2B5EF4-FFF2-40B4-BE49-F238E27FC236}">
                <a16:creationId xmlns="" xmlns:a16="http://schemas.microsoft.com/office/drawing/2014/main" id="{A1170F6B-3940-41F1-BAF6-133DD2CC5D19}"/>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2398220" y="3796068"/>
            <a:ext cx="1005840" cy="1496568"/>
          </a:xfrm>
          <a:prstGeom prst="rect">
            <a:avLst/>
          </a:prstGeom>
        </p:spPr>
      </p:pic>
      <p:pic>
        <p:nvPicPr>
          <p:cNvPr id="7" name="Picture 6">
            <a:extLst>
              <a:ext uri="{FF2B5EF4-FFF2-40B4-BE49-F238E27FC236}">
                <a16:creationId xmlns="" xmlns:a16="http://schemas.microsoft.com/office/drawing/2014/main" id="{ED9F67D9-671F-479E-9318-8B1EFDF2CF28}"/>
              </a:ext>
            </a:extLst>
          </p:cNvPr>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3333662" y="3789041"/>
            <a:ext cx="1005840" cy="1874520"/>
          </a:xfrm>
          <a:prstGeom prst="rect">
            <a:avLst/>
          </a:prstGeom>
        </p:spPr>
      </p:pic>
      <p:pic>
        <p:nvPicPr>
          <p:cNvPr id="8" name="Picture 7">
            <a:extLst>
              <a:ext uri="{FF2B5EF4-FFF2-40B4-BE49-F238E27FC236}">
                <a16:creationId xmlns="" xmlns:a16="http://schemas.microsoft.com/office/drawing/2014/main" id="{D1395D06-72CF-4685-B0F5-86846B0C69F8}"/>
              </a:ext>
            </a:extLst>
          </p:cNvPr>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4301315" y="3796068"/>
            <a:ext cx="1008888" cy="1496568"/>
          </a:xfrm>
          <a:prstGeom prst="rect">
            <a:avLst/>
          </a:prstGeom>
        </p:spPr>
      </p:pic>
      <p:pic>
        <p:nvPicPr>
          <p:cNvPr id="9" name="Picture 8">
            <a:extLst>
              <a:ext uri="{FF2B5EF4-FFF2-40B4-BE49-F238E27FC236}">
                <a16:creationId xmlns="" xmlns:a16="http://schemas.microsoft.com/office/drawing/2014/main" id="{88A6E35D-1644-4F72-8271-541051F0485C}"/>
              </a:ext>
            </a:extLst>
          </p:cNvPr>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5310203" y="3813306"/>
            <a:ext cx="1005840" cy="1874520"/>
          </a:xfrm>
          <a:prstGeom prst="rect">
            <a:avLst/>
          </a:prstGeom>
        </p:spPr>
      </p:pic>
      <p:pic>
        <p:nvPicPr>
          <p:cNvPr id="10" name="Picture 9">
            <a:extLst>
              <a:ext uri="{FF2B5EF4-FFF2-40B4-BE49-F238E27FC236}">
                <a16:creationId xmlns="" xmlns:a16="http://schemas.microsoft.com/office/drawing/2014/main" id="{DB3713CF-ED32-4090-9FCD-09AAF0B14E01}"/>
              </a:ext>
            </a:extLst>
          </p:cNvPr>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6324645" y="3813306"/>
            <a:ext cx="1091184" cy="1496568"/>
          </a:xfrm>
          <a:prstGeom prst="rect">
            <a:avLst/>
          </a:prstGeom>
        </p:spPr>
      </p:pic>
      <p:pic>
        <p:nvPicPr>
          <p:cNvPr id="11" name="Picture 10">
            <a:extLst>
              <a:ext uri="{FF2B5EF4-FFF2-40B4-BE49-F238E27FC236}">
                <a16:creationId xmlns="" xmlns:a16="http://schemas.microsoft.com/office/drawing/2014/main" id="{40EA6011-81F1-4CED-8EE9-D3B0553A9F78}"/>
              </a:ext>
            </a:extLst>
          </p:cNvPr>
          <p:cNvPicPr>
            <a:picLocks noChangeAspect="1"/>
          </p:cNvPicPr>
          <p:nvPr/>
        </p:nvPicPr>
        <p:blipFill>
          <a:blip r:embed="rId11" cstate="print">
            <a:extLst>
              <a:ext uri="{28A0092B-C50C-407E-A947-70E740481C1C}">
                <a14:useLocalDpi xmlns="" xmlns:a14="http://schemas.microsoft.com/office/drawing/2010/main" val="0"/>
              </a:ext>
            </a:extLst>
          </a:blip>
          <a:stretch>
            <a:fillRect/>
          </a:stretch>
        </p:blipFill>
        <p:spPr>
          <a:xfrm>
            <a:off x="7415829" y="3789041"/>
            <a:ext cx="1005840" cy="1874520"/>
          </a:xfrm>
          <a:prstGeom prst="rect">
            <a:avLst/>
          </a:prstGeom>
        </p:spPr>
      </p:pic>
      <p:pic>
        <p:nvPicPr>
          <p:cNvPr id="12" name="Slide 27">
            <a:hlinkClick r:id="" action="ppaction://media"/>
          </p:cNvPr>
          <p:cNvPicPr>
            <a:picLocks noChangeAspect="1"/>
          </p:cNvPicPr>
          <p:nvPr>
            <a:audioFile r:link="rId1"/>
            <p:extLst>
              <p:ext uri="{DAA4B4D4-6D71-4841-9C94-3DE7FCFB9230}">
                <p14:media xmlns="" xmlns:p14="http://schemas.microsoft.com/office/powerpoint/2010/main" r:embed="rId12"/>
              </p:ext>
            </p:extLst>
          </p:nvPr>
        </p:nvPicPr>
        <p:blipFill>
          <a:blip r:embed="rId13" cstate="print"/>
          <a:stretch>
            <a:fillRect/>
          </a:stretch>
        </p:blipFill>
        <p:spPr>
          <a:xfrm>
            <a:off x="9540552" y="587152"/>
            <a:ext cx="609600" cy="609600"/>
          </a:xfrm>
          <a:prstGeom prst="rect">
            <a:avLst/>
          </a:prstGeom>
        </p:spPr>
      </p:pic>
    </p:spTree>
    <p:extLst>
      <p:ext uri="{BB962C8B-B14F-4D97-AF65-F5344CB8AC3E}">
        <p14:creationId xmlns="" xmlns:p14="http://schemas.microsoft.com/office/powerpoint/2010/main" val="4056496146"/>
      </p:ext>
    </p:extLst>
  </p:cSld>
  <p:clrMapOvr>
    <a:masterClrMapping/>
  </p:clrMapOvr>
  <p:transition spd="slow" advClick="0" advTm="2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404"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6AB7E7F-A5DA-4746-8606-1C856D9986D7}"/>
              </a:ext>
            </a:extLst>
          </p:cNvPr>
          <p:cNvSpPr>
            <a:spLocks noGrp="1"/>
          </p:cNvSpPr>
          <p:nvPr>
            <p:ph type="title"/>
          </p:nvPr>
        </p:nvSpPr>
        <p:spPr/>
        <p:txBody>
          <a:bodyPr/>
          <a:lstStyle/>
          <a:p>
            <a:r>
              <a:rPr lang="en-GB" dirty="0"/>
              <a:t>Programme Overview</a:t>
            </a:r>
          </a:p>
        </p:txBody>
      </p:sp>
      <p:sp>
        <p:nvSpPr>
          <p:cNvPr id="3" name="Content Placeholder 2">
            <a:extLst>
              <a:ext uri="{FF2B5EF4-FFF2-40B4-BE49-F238E27FC236}">
                <a16:creationId xmlns="" xmlns:a16="http://schemas.microsoft.com/office/drawing/2014/main" id="{E283221F-036E-4949-BF8F-2C8F53A51D65}"/>
              </a:ext>
            </a:extLst>
          </p:cNvPr>
          <p:cNvSpPr>
            <a:spLocks noGrp="1"/>
          </p:cNvSpPr>
          <p:nvPr>
            <p:ph idx="1"/>
          </p:nvPr>
        </p:nvSpPr>
        <p:spPr>
          <a:xfrm>
            <a:off x="342271" y="1556792"/>
            <a:ext cx="8229600" cy="1699284"/>
          </a:xfrm>
        </p:spPr>
        <p:txBody>
          <a:bodyPr/>
          <a:lstStyle/>
          <a:p>
            <a:pPr marL="0" indent="0">
              <a:buNone/>
            </a:pPr>
            <a:r>
              <a:rPr lang="en-GB" sz="2800" b="1" dirty="0"/>
              <a:t>6th Class: Empowering Beliefs</a:t>
            </a:r>
          </a:p>
          <a:p>
            <a:pPr marL="0" indent="0">
              <a:buNone/>
            </a:pPr>
            <a:r>
              <a:rPr lang="en-GB" sz="2800" dirty="0"/>
              <a:t>Theme: </a:t>
            </a:r>
            <a:r>
              <a:rPr lang="en-GB" sz="2800" dirty="0">
                <a:solidFill>
                  <a:srgbClr val="0070C0"/>
                </a:solidFill>
              </a:rPr>
              <a:t>Batteries.</a:t>
            </a:r>
          </a:p>
          <a:p>
            <a:pPr marL="0" indent="0">
              <a:buNone/>
            </a:pPr>
            <a:r>
              <a:rPr lang="en-GB" sz="2800" dirty="0"/>
              <a:t>Eight beliefs are presented as batteries which give us energy to help us to reach our potential.</a:t>
            </a:r>
          </a:p>
          <a:p>
            <a:endParaRPr lang="en-GB" dirty="0"/>
          </a:p>
        </p:txBody>
      </p:sp>
      <p:pic>
        <p:nvPicPr>
          <p:cNvPr id="4" name="Picture 3">
            <a:extLst>
              <a:ext uri="{FF2B5EF4-FFF2-40B4-BE49-F238E27FC236}">
                <a16:creationId xmlns="" xmlns:a16="http://schemas.microsoft.com/office/drawing/2014/main" id="{4AD56446-EB36-4E06-AC5D-5306B46887C1}"/>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781444" y="3457112"/>
            <a:ext cx="1261852" cy="1260000"/>
          </a:xfrm>
          <a:prstGeom prst="rect">
            <a:avLst/>
          </a:prstGeom>
        </p:spPr>
      </p:pic>
      <p:pic>
        <p:nvPicPr>
          <p:cNvPr id="5" name="Picture 4">
            <a:extLst>
              <a:ext uri="{FF2B5EF4-FFF2-40B4-BE49-F238E27FC236}">
                <a16:creationId xmlns="" xmlns:a16="http://schemas.microsoft.com/office/drawing/2014/main" id="{AD344783-55D1-4907-9DC5-AC54705BE9D4}"/>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2904937" y="3441882"/>
            <a:ext cx="1261852" cy="1260000"/>
          </a:xfrm>
          <a:prstGeom prst="rect">
            <a:avLst/>
          </a:prstGeom>
        </p:spPr>
      </p:pic>
      <p:pic>
        <p:nvPicPr>
          <p:cNvPr id="6" name="Picture 5">
            <a:extLst>
              <a:ext uri="{FF2B5EF4-FFF2-40B4-BE49-F238E27FC236}">
                <a16:creationId xmlns="" xmlns:a16="http://schemas.microsoft.com/office/drawing/2014/main" id="{A238EA49-357D-4310-9E17-4014B7F7C3B2}"/>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5028430" y="3457112"/>
            <a:ext cx="1261851" cy="1260000"/>
          </a:xfrm>
          <a:prstGeom prst="rect">
            <a:avLst/>
          </a:prstGeom>
        </p:spPr>
      </p:pic>
      <p:pic>
        <p:nvPicPr>
          <p:cNvPr id="7" name="Picture 6">
            <a:extLst>
              <a:ext uri="{FF2B5EF4-FFF2-40B4-BE49-F238E27FC236}">
                <a16:creationId xmlns="" xmlns:a16="http://schemas.microsoft.com/office/drawing/2014/main" id="{84C16E1F-DD18-4D31-811B-8A591D2BC4DF}"/>
              </a:ext>
            </a:extLst>
          </p:cNvPr>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7151922" y="3418100"/>
            <a:ext cx="1261853" cy="1260000"/>
          </a:xfrm>
          <a:prstGeom prst="rect">
            <a:avLst/>
          </a:prstGeom>
        </p:spPr>
      </p:pic>
      <p:pic>
        <p:nvPicPr>
          <p:cNvPr id="8" name="Picture 7">
            <a:extLst>
              <a:ext uri="{FF2B5EF4-FFF2-40B4-BE49-F238E27FC236}">
                <a16:creationId xmlns="" xmlns:a16="http://schemas.microsoft.com/office/drawing/2014/main" id="{F00250B5-E356-4165-BDE4-FC4891701735}"/>
              </a:ext>
            </a:extLst>
          </p:cNvPr>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787370" y="4717112"/>
            <a:ext cx="1261853" cy="1260000"/>
          </a:xfrm>
          <a:prstGeom prst="rect">
            <a:avLst/>
          </a:prstGeom>
        </p:spPr>
      </p:pic>
      <p:pic>
        <p:nvPicPr>
          <p:cNvPr id="10" name="Picture 9">
            <a:extLst>
              <a:ext uri="{FF2B5EF4-FFF2-40B4-BE49-F238E27FC236}">
                <a16:creationId xmlns="" xmlns:a16="http://schemas.microsoft.com/office/drawing/2014/main" id="{958C09BC-5093-43D8-B345-FFC2D9F055EF}"/>
              </a:ext>
            </a:extLst>
          </p:cNvPr>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5028429" y="4717112"/>
            <a:ext cx="1261852" cy="1260000"/>
          </a:xfrm>
          <a:prstGeom prst="rect">
            <a:avLst/>
          </a:prstGeom>
        </p:spPr>
      </p:pic>
      <p:pic>
        <p:nvPicPr>
          <p:cNvPr id="11" name="Picture 10">
            <a:extLst>
              <a:ext uri="{FF2B5EF4-FFF2-40B4-BE49-F238E27FC236}">
                <a16:creationId xmlns="" xmlns:a16="http://schemas.microsoft.com/office/drawing/2014/main" id="{A9B20613-4D65-4B2E-A3B2-CF4217029040}"/>
              </a:ext>
            </a:extLst>
          </p:cNvPr>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7151923" y="4717112"/>
            <a:ext cx="1261852" cy="1260000"/>
          </a:xfrm>
          <a:prstGeom prst="rect">
            <a:avLst/>
          </a:prstGeom>
        </p:spPr>
      </p:pic>
      <p:pic>
        <p:nvPicPr>
          <p:cNvPr id="12" name="Picture 11"/>
          <p:cNvPicPr/>
          <p:nvPr/>
        </p:nvPicPr>
        <p:blipFill>
          <a:blip r:embed="rId11" cstate="print">
            <a:extLst>
              <a:ext uri="{28A0092B-C50C-407E-A947-70E740481C1C}">
                <a14:useLocalDpi xmlns="" xmlns:a14="http://schemas.microsoft.com/office/drawing/2010/main" val="0"/>
              </a:ext>
            </a:extLst>
          </a:blip>
          <a:srcRect/>
          <a:stretch>
            <a:fillRect/>
          </a:stretch>
        </p:blipFill>
        <p:spPr bwMode="auto">
          <a:xfrm>
            <a:off x="2886409" y="4717112"/>
            <a:ext cx="1298907" cy="1370577"/>
          </a:xfrm>
          <a:prstGeom prst="rect">
            <a:avLst/>
          </a:prstGeom>
          <a:noFill/>
          <a:ln>
            <a:noFill/>
          </a:ln>
        </p:spPr>
      </p:pic>
      <p:pic>
        <p:nvPicPr>
          <p:cNvPr id="9" name="Slide 28">
            <a:hlinkClick r:id="" action="ppaction://media"/>
          </p:cNvPr>
          <p:cNvPicPr>
            <a:picLocks noChangeAspect="1"/>
          </p:cNvPicPr>
          <p:nvPr>
            <a:audioFile r:link="rId1"/>
            <p:extLst>
              <p:ext uri="{DAA4B4D4-6D71-4841-9C94-3DE7FCFB9230}">
                <p14:media xmlns="" xmlns:p14="http://schemas.microsoft.com/office/powerpoint/2010/main" r:embed="rId12"/>
              </p:ext>
            </p:extLst>
          </p:nvPr>
        </p:nvPicPr>
        <p:blipFill>
          <a:blip r:embed="rId13" cstate="print"/>
          <a:stretch>
            <a:fillRect/>
          </a:stretch>
        </p:blipFill>
        <p:spPr>
          <a:xfrm>
            <a:off x="9324528" y="587152"/>
            <a:ext cx="609600" cy="609600"/>
          </a:xfrm>
          <a:prstGeom prst="rect">
            <a:avLst/>
          </a:prstGeom>
        </p:spPr>
      </p:pic>
    </p:spTree>
    <p:extLst>
      <p:ext uri="{BB962C8B-B14F-4D97-AF65-F5344CB8AC3E}">
        <p14:creationId xmlns="" xmlns:p14="http://schemas.microsoft.com/office/powerpoint/2010/main" val="426894574"/>
      </p:ext>
    </p:extLst>
  </p:cSld>
  <p:clrMapOvr>
    <a:masterClrMapping/>
  </p:clrMapOvr>
  <p:transition spd="slow" advClick="0" advTm="2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89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4887486-35B9-46D0-9496-B98D6387EBDE}"/>
              </a:ext>
            </a:extLst>
          </p:cNvPr>
          <p:cNvSpPr>
            <a:spLocks noGrp="1"/>
          </p:cNvSpPr>
          <p:nvPr>
            <p:ph type="title"/>
          </p:nvPr>
        </p:nvSpPr>
        <p:spPr/>
        <p:txBody>
          <a:bodyPr/>
          <a:lstStyle/>
          <a:p>
            <a:r>
              <a:rPr lang="en-GB" dirty="0"/>
              <a:t>Overview of Lesson Plans</a:t>
            </a:r>
          </a:p>
        </p:txBody>
      </p:sp>
      <p:pic>
        <p:nvPicPr>
          <p:cNvPr id="3074" name="Picture 2" descr="WWB Lesson Plan Table">
            <a:extLst>
              <a:ext uri="{FF2B5EF4-FFF2-40B4-BE49-F238E27FC236}">
                <a16:creationId xmlns="" xmlns:a16="http://schemas.microsoft.com/office/drawing/2014/main" id="{7E6C9B6C-757D-4ECE-B8C2-C3D6F8A30EB5}"/>
              </a:ext>
            </a:extLst>
          </p:cNvPr>
          <p:cNvPicPr>
            <a:picLocks noGrp="1" noChangeAspect="1" noChangeArrowheads="1"/>
          </p:cNvPicPr>
          <p:nvPr>
            <p:ph idx="1"/>
          </p:nvPr>
        </p:nvPicPr>
        <p:blipFill>
          <a:blip r:embed="rId4" cstate="print">
            <a:extLst>
              <a:ext uri="{28A0092B-C50C-407E-A947-70E740481C1C}">
                <a14:useLocalDpi xmlns="" xmlns:a14="http://schemas.microsoft.com/office/drawing/2010/main" val="0"/>
              </a:ext>
            </a:extLst>
          </a:blip>
          <a:srcRect/>
          <a:stretch>
            <a:fillRect/>
          </a:stretch>
        </p:blipFill>
        <p:spPr bwMode="auto">
          <a:xfrm>
            <a:off x="1096156" y="1628800"/>
            <a:ext cx="7005866" cy="4248472"/>
          </a:xfrm>
          <a:prstGeom prst="rect">
            <a:avLst/>
          </a:prstGeom>
          <a:noFill/>
          <a:extLst>
            <a:ext uri="{909E8E84-426E-40DD-AFC4-6F175D3DCCD1}">
              <a14:hiddenFill xmlns="" xmlns:a14="http://schemas.microsoft.com/office/drawing/2010/main">
                <a:solidFill>
                  <a:srgbClr val="FFFFFF"/>
                </a:solidFill>
              </a14:hiddenFill>
            </a:ext>
          </a:extLst>
        </p:spPr>
      </p:pic>
      <p:pic>
        <p:nvPicPr>
          <p:cNvPr id="3" name="Slide 29">
            <a:hlinkClick r:id="" action="ppaction://media"/>
          </p:cNvPr>
          <p:cNvPicPr>
            <a:picLocks noChangeAspect="1"/>
          </p:cNvPicPr>
          <p:nvPr>
            <a:audioFile r:link="rId1"/>
            <p:extLst>
              <p:ext uri="{DAA4B4D4-6D71-4841-9C94-3DE7FCFB9230}">
                <p14:media xmlns="" xmlns:p14="http://schemas.microsoft.com/office/powerpoint/2010/main" r:embed="rId5"/>
              </p:ext>
            </p:extLst>
          </p:nvPr>
        </p:nvPicPr>
        <p:blipFill>
          <a:blip r:embed="rId6" cstate="print"/>
          <a:stretch>
            <a:fillRect/>
          </a:stretch>
        </p:blipFill>
        <p:spPr>
          <a:xfrm>
            <a:off x="9324528" y="587152"/>
            <a:ext cx="609600" cy="609600"/>
          </a:xfrm>
          <a:prstGeom prst="rect">
            <a:avLst/>
          </a:prstGeom>
        </p:spPr>
      </p:pic>
    </p:spTree>
    <p:extLst>
      <p:ext uri="{BB962C8B-B14F-4D97-AF65-F5344CB8AC3E}">
        <p14:creationId xmlns="" xmlns:p14="http://schemas.microsoft.com/office/powerpoint/2010/main" val="1490757365"/>
      </p:ext>
    </p:extLst>
  </p:cSld>
  <p:clrMapOvr>
    <a:masterClrMapping/>
  </p:clrMapOvr>
  <p:transition spd="slow" advClick="0" advTm="2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8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Background to Weaving Well-Being</a:t>
            </a:r>
          </a:p>
        </p:txBody>
      </p:sp>
      <p:pic>
        <p:nvPicPr>
          <p:cNvPr id="1026" name="Picture 2" descr="9781906926601 2">
            <a:extLst>
              <a:ext uri="{FF2B5EF4-FFF2-40B4-BE49-F238E27FC236}">
                <a16:creationId xmlns="" xmlns:a16="http://schemas.microsoft.com/office/drawing/2014/main" id="{885E8C1D-2A43-4405-AE20-660A6536E53D}"/>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37260" y="1628800"/>
            <a:ext cx="1260000" cy="1783315"/>
          </a:xfrm>
          <a:prstGeom prst="rect">
            <a:avLst/>
          </a:prstGeom>
          <a:noFill/>
          <a:extLst>
            <a:ext uri="{909E8E84-426E-40DD-AFC4-6F175D3DCCD1}">
              <a14:hiddenFill xmlns="" xmlns:a14="http://schemas.microsoft.com/office/drawing/2010/main">
                <a:solidFill>
                  <a:srgbClr val="FFFFFF"/>
                </a:solidFill>
              </a14:hiddenFill>
            </a:ext>
          </a:extLst>
        </p:spPr>
      </p:pic>
      <p:pic>
        <p:nvPicPr>
          <p:cNvPr id="1028" name="Picture 4" descr="9781906926472 3">
            <a:extLst>
              <a:ext uri="{FF2B5EF4-FFF2-40B4-BE49-F238E27FC236}">
                <a16:creationId xmlns="" xmlns:a16="http://schemas.microsoft.com/office/drawing/2014/main" id="{4ED13B8D-72D0-488B-9CD3-722624A25197}"/>
              </a:ext>
            </a:extLst>
          </p:cNvPr>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2411760" y="1628788"/>
            <a:ext cx="1260000" cy="1783327"/>
          </a:xfrm>
          <a:prstGeom prst="rect">
            <a:avLst/>
          </a:prstGeom>
          <a:noFill/>
          <a:extLst>
            <a:ext uri="{909E8E84-426E-40DD-AFC4-6F175D3DCCD1}">
              <a14:hiddenFill xmlns="" xmlns:a14="http://schemas.microsoft.com/office/drawing/2010/main">
                <a:solidFill>
                  <a:srgbClr val="FFFFFF"/>
                </a:solidFill>
              </a14:hiddenFill>
            </a:ext>
          </a:extLst>
        </p:spPr>
      </p:pic>
      <p:pic>
        <p:nvPicPr>
          <p:cNvPr id="1030" name="Picture 6" descr="9781906926496 4">
            <a:extLst>
              <a:ext uri="{FF2B5EF4-FFF2-40B4-BE49-F238E27FC236}">
                <a16:creationId xmlns="" xmlns:a16="http://schemas.microsoft.com/office/drawing/2014/main" id="{C980825B-4541-476C-8B3D-88141559A721}"/>
              </a:ext>
            </a:extLst>
          </p:cNvPr>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3997446" y="1628788"/>
            <a:ext cx="1246345" cy="1764000"/>
          </a:xfrm>
          <a:prstGeom prst="rect">
            <a:avLst/>
          </a:prstGeom>
          <a:noFill/>
          <a:extLst>
            <a:ext uri="{909E8E84-426E-40DD-AFC4-6F175D3DCCD1}">
              <a14:hiddenFill xmlns="" xmlns:a14="http://schemas.microsoft.com/office/drawing/2010/main">
                <a:solidFill>
                  <a:srgbClr val="FFFFFF"/>
                </a:solidFill>
              </a14:hiddenFill>
            </a:ext>
          </a:extLst>
        </p:spPr>
      </p:pic>
      <p:pic>
        <p:nvPicPr>
          <p:cNvPr id="1032" name="Picture 8" descr="9781906926564 5">
            <a:extLst>
              <a:ext uri="{FF2B5EF4-FFF2-40B4-BE49-F238E27FC236}">
                <a16:creationId xmlns="" xmlns:a16="http://schemas.microsoft.com/office/drawing/2014/main" id="{041111BB-C217-4078-85F9-DA5250CD40F1}"/>
              </a:ext>
            </a:extLst>
          </p:cNvPr>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5569477" y="1611678"/>
            <a:ext cx="1246345" cy="1764000"/>
          </a:xfrm>
          <a:prstGeom prst="rect">
            <a:avLst/>
          </a:prstGeom>
          <a:noFill/>
          <a:extLst>
            <a:ext uri="{909E8E84-426E-40DD-AFC4-6F175D3DCCD1}">
              <a14:hiddenFill xmlns="" xmlns:a14="http://schemas.microsoft.com/office/drawing/2010/main">
                <a:solidFill>
                  <a:srgbClr val="FFFFFF"/>
                </a:solidFill>
              </a14:hiddenFill>
            </a:ext>
          </a:extLst>
        </p:spPr>
      </p:pic>
      <p:pic>
        <p:nvPicPr>
          <p:cNvPr id="1034" name="Picture 10" descr="9781906926588 6">
            <a:extLst>
              <a:ext uri="{FF2B5EF4-FFF2-40B4-BE49-F238E27FC236}">
                <a16:creationId xmlns="" xmlns:a16="http://schemas.microsoft.com/office/drawing/2014/main" id="{7BC26BB3-9ED6-4031-89D8-3A691F478BCF}"/>
              </a:ext>
            </a:extLst>
          </p:cNvPr>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7146739" y="1611678"/>
            <a:ext cx="1246345" cy="1764000"/>
          </a:xfrm>
          <a:prstGeom prst="rect">
            <a:avLst/>
          </a:prstGeom>
          <a:noFill/>
          <a:extLst>
            <a:ext uri="{909E8E84-426E-40DD-AFC4-6F175D3DCCD1}">
              <a14:hiddenFill xmlns="" xmlns:a14="http://schemas.microsoft.com/office/drawing/2010/main">
                <a:solidFill>
                  <a:srgbClr val="FFFFFF"/>
                </a:solidFill>
              </a14:hiddenFill>
            </a:ext>
          </a:extLst>
        </p:spPr>
      </p:pic>
      <p:sp>
        <p:nvSpPr>
          <p:cNvPr id="6" name="TextBox 5">
            <a:extLst>
              <a:ext uri="{FF2B5EF4-FFF2-40B4-BE49-F238E27FC236}">
                <a16:creationId xmlns="" xmlns:a16="http://schemas.microsoft.com/office/drawing/2014/main" id="{0E0B74FE-24C7-44E2-A68F-C090C8AF3694}"/>
              </a:ext>
            </a:extLst>
          </p:cNvPr>
          <p:cNvSpPr txBox="1"/>
          <p:nvPr/>
        </p:nvSpPr>
        <p:spPr>
          <a:xfrm>
            <a:off x="1092226" y="3573016"/>
            <a:ext cx="7056784" cy="2308324"/>
          </a:xfrm>
          <a:prstGeom prst="rect">
            <a:avLst/>
          </a:prstGeom>
          <a:noFill/>
        </p:spPr>
        <p:txBody>
          <a:bodyPr wrap="square" rtlCol="0">
            <a:spAutoFit/>
          </a:bodyPr>
          <a:lstStyle/>
          <a:p>
            <a:pPr marL="285750" indent="-285750">
              <a:buFont typeface="Arial" panose="020B0604020202020204" pitchFamily="34" charset="0"/>
              <a:buChar char="•"/>
            </a:pPr>
            <a:r>
              <a:rPr lang="en-GB" sz="2400" dirty="0"/>
              <a:t>Irish designed SPHE programme, based on concepts from Positive Psychology, the science of well-being</a:t>
            </a:r>
          </a:p>
          <a:p>
            <a:pPr marL="285750" indent="-285750">
              <a:buFont typeface="Arial" panose="020B0604020202020204" pitchFamily="34" charset="0"/>
              <a:buChar char="•"/>
            </a:pPr>
            <a:r>
              <a:rPr lang="en-GB" sz="2400" dirty="0"/>
              <a:t>Positive Education programme</a:t>
            </a:r>
          </a:p>
          <a:p>
            <a:pPr marL="285750" indent="-285750">
              <a:buFont typeface="Arial" panose="020B0604020202020204" pitchFamily="34" charset="0"/>
              <a:buChar char="•"/>
            </a:pPr>
            <a:r>
              <a:rPr lang="en-GB" sz="2400" dirty="0"/>
              <a:t>Multi-year programme – 2</a:t>
            </a:r>
            <a:r>
              <a:rPr lang="en-GB" sz="2400" baseline="30000" dirty="0"/>
              <a:t>nd</a:t>
            </a:r>
            <a:r>
              <a:rPr lang="en-GB" sz="2400" dirty="0"/>
              <a:t> to 6</a:t>
            </a:r>
            <a:r>
              <a:rPr lang="en-GB" sz="2400" baseline="30000" dirty="0"/>
              <a:t>th</a:t>
            </a:r>
            <a:r>
              <a:rPr lang="en-GB" sz="2400" dirty="0"/>
              <a:t> Class</a:t>
            </a:r>
          </a:p>
          <a:p>
            <a:pPr marL="285750" indent="-285750">
              <a:buFont typeface="Arial" panose="020B0604020202020204" pitchFamily="34" charset="0"/>
              <a:buChar char="•"/>
            </a:pPr>
            <a:r>
              <a:rPr lang="en-GB" sz="2400" dirty="0"/>
              <a:t>Authors - Fiona Forman &amp; Mick Rock  - M. Sc. Applied Positive Psychology</a:t>
            </a:r>
          </a:p>
        </p:txBody>
      </p:sp>
      <p:pic>
        <p:nvPicPr>
          <p:cNvPr id="3" name="Slide 3">
            <a:hlinkClick r:id="" action="ppaction://media"/>
          </p:cNvPr>
          <p:cNvPicPr>
            <a:picLocks noChangeAspect="1"/>
          </p:cNvPicPr>
          <p:nvPr>
            <a:videoFile r:link="rId1"/>
            <p:extLst>
              <p:ext uri="{DAA4B4D4-6D71-4841-9C94-3DE7FCFB9230}">
                <p14:media xmlns="" xmlns:p14="http://schemas.microsoft.com/office/powerpoint/2010/main" r:embed="rId9">
                  <p14:trim st="4000"/>
                </p14:media>
              </p:ext>
            </p:extLst>
          </p:nvPr>
        </p:nvPicPr>
        <p:blipFill>
          <a:blip r:embed="rId10" cstate="print"/>
          <a:stretch>
            <a:fillRect/>
          </a:stretch>
        </p:blipFill>
        <p:spPr>
          <a:xfrm>
            <a:off x="9324528" y="553515"/>
            <a:ext cx="609600" cy="609600"/>
          </a:xfrm>
          <a:prstGeom prst="rect">
            <a:avLst/>
          </a:prstGeom>
        </p:spPr>
      </p:pic>
    </p:spTree>
    <p:extLst>
      <p:ext uri="{BB962C8B-B14F-4D97-AF65-F5344CB8AC3E}">
        <p14:creationId xmlns="" xmlns:p14="http://schemas.microsoft.com/office/powerpoint/2010/main" val="882357887"/>
      </p:ext>
    </p:extLst>
  </p:cSld>
  <p:clrMapOvr>
    <a:masterClrMapping/>
  </p:clrMapOvr>
  <p:transition spd="slow" advClick="0" advTm="2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2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3"/>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weaving well-being">
            <a:extLst>
              <a:ext uri="{FF2B5EF4-FFF2-40B4-BE49-F238E27FC236}">
                <a16:creationId xmlns="" xmlns:a16="http://schemas.microsoft.com/office/drawing/2014/main" id="{8EE4D0DE-0C29-4DFC-A344-92C79A9CC866}"/>
              </a:ext>
            </a:extLst>
          </p:cNvPr>
          <p:cNvPicPr>
            <a:picLocks noGrp="1" noChangeAspect="1" noChangeArrowheads="1"/>
          </p:cNvPicPr>
          <p:nvPr>
            <p:ph idx="1"/>
          </p:nvPr>
        </p:nvPicPr>
        <p:blipFill>
          <a:blip r:embed="rId4" cstate="print">
            <a:extLst>
              <a:ext uri="{28A0092B-C50C-407E-A947-70E740481C1C}">
                <a14:useLocalDpi xmlns="" xmlns:a14="http://schemas.microsoft.com/office/drawing/2010/main" val="0"/>
              </a:ext>
            </a:extLst>
          </a:blip>
          <a:srcRect/>
          <a:stretch>
            <a:fillRect/>
          </a:stretch>
        </p:blipFill>
        <p:spPr bwMode="auto">
          <a:xfrm>
            <a:off x="1511660" y="1628800"/>
            <a:ext cx="6120680" cy="4325168"/>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a:extLst>
              <a:ext uri="{FF2B5EF4-FFF2-40B4-BE49-F238E27FC236}">
                <a16:creationId xmlns="" xmlns:a16="http://schemas.microsoft.com/office/drawing/2014/main" id="{5E43249D-55CB-49D7-AC3A-5114A0A9B7C2}"/>
              </a:ext>
            </a:extLst>
          </p:cNvPr>
          <p:cNvSpPr>
            <a:spLocks noGrp="1"/>
          </p:cNvSpPr>
          <p:nvPr>
            <p:ph type="title"/>
          </p:nvPr>
        </p:nvSpPr>
        <p:spPr/>
        <p:txBody>
          <a:bodyPr/>
          <a:lstStyle/>
          <a:p>
            <a:r>
              <a:rPr lang="en-GB" dirty="0"/>
              <a:t> Incremental Approach</a:t>
            </a:r>
          </a:p>
        </p:txBody>
      </p:sp>
      <p:pic>
        <p:nvPicPr>
          <p:cNvPr id="3" name="Slide 30">
            <a:hlinkClick r:id="" action="ppaction://media"/>
          </p:cNvPr>
          <p:cNvPicPr>
            <a:picLocks noChangeAspect="1"/>
          </p:cNvPicPr>
          <p:nvPr>
            <a:videoFile r:link="rId1"/>
            <p:extLst>
              <p:ext uri="{DAA4B4D4-6D71-4841-9C94-3DE7FCFB9230}">
                <p14:media xmlns="" xmlns:p14="http://schemas.microsoft.com/office/powerpoint/2010/main" r:embed="rId5">
                  <p14:trim st="1000"/>
                </p14:media>
              </p:ext>
            </p:extLst>
          </p:nvPr>
        </p:nvPicPr>
        <p:blipFill>
          <a:blip r:embed="rId6" cstate="print"/>
          <a:stretch>
            <a:fillRect/>
          </a:stretch>
        </p:blipFill>
        <p:spPr>
          <a:xfrm>
            <a:off x="9468544" y="587152"/>
            <a:ext cx="609600" cy="609600"/>
          </a:xfrm>
          <a:prstGeom prst="rect">
            <a:avLst/>
          </a:prstGeom>
        </p:spPr>
      </p:pic>
    </p:spTree>
    <p:extLst>
      <p:ext uri="{BB962C8B-B14F-4D97-AF65-F5344CB8AC3E}">
        <p14:creationId xmlns="" xmlns:p14="http://schemas.microsoft.com/office/powerpoint/2010/main" val="3706395382"/>
      </p:ext>
    </p:extLst>
  </p:cSld>
  <p:clrMapOvr>
    <a:masterClrMapping/>
  </p:clrMapOvr>
  <p:transition spd="slow" advClick="0" advTm="2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80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3"/>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61032E6-9585-40F3-8EBB-94099868DF9D}"/>
              </a:ext>
            </a:extLst>
          </p:cNvPr>
          <p:cNvSpPr>
            <a:spLocks noGrp="1"/>
          </p:cNvSpPr>
          <p:nvPr>
            <p:ph type="title"/>
          </p:nvPr>
        </p:nvSpPr>
        <p:spPr/>
        <p:txBody>
          <a:bodyPr/>
          <a:lstStyle/>
          <a:p>
            <a:r>
              <a:rPr lang="en-GB" dirty="0"/>
              <a:t> Incremental Approach</a:t>
            </a:r>
          </a:p>
        </p:txBody>
      </p:sp>
      <p:sp>
        <p:nvSpPr>
          <p:cNvPr id="3" name="Content Placeholder 2">
            <a:extLst>
              <a:ext uri="{FF2B5EF4-FFF2-40B4-BE49-F238E27FC236}">
                <a16:creationId xmlns="" xmlns:a16="http://schemas.microsoft.com/office/drawing/2014/main" id="{A9712F32-81A9-4FE0-8AAC-ED1195F5E971}"/>
              </a:ext>
            </a:extLst>
          </p:cNvPr>
          <p:cNvSpPr>
            <a:spLocks noGrp="1"/>
          </p:cNvSpPr>
          <p:nvPr>
            <p:ph idx="1"/>
          </p:nvPr>
        </p:nvSpPr>
        <p:spPr>
          <a:xfrm>
            <a:off x="683568" y="1556792"/>
            <a:ext cx="8003232" cy="3096344"/>
          </a:xfrm>
        </p:spPr>
        <p:txBody>
          <a:bodyPr/>
          <a:lstStyle/>
          <a:p>
            <a:pPr marL="0" indent="0">
              <a:buNone/>
            </a:pPr>
            <a:r>
              <a:rPr lang="en-GB" sz="2800" dirty="0"/>
              <a:t>The incremental approach is developed  in a number of ways</a:t>
            </a:r>
          </a:p>
          <a:p>
            <a:r>
              <a:rPr lang="en-GB" sz="2800" dirty="0"/>
              <a:t>A ‘Flashback Box’ is used throughout the programme</a:t>
            </a:r>
          </a:p>
          <a:p>
            <a:r>
              <a:rPr lang="en-GB" sz="2800" dirty="0"/>
              <a:t>This reinforces skills by reminding children of previous lessons which are linked to the concept</a:t>
            </a:r>
          </a:p>
          <a:p>
            <a:pPr marL="0" indent="0">
              <a:buNone/>
            </a:pPr>
            <a:endParaRPr lang="en-GB" dirty="0"/>
          </a:p>
        </p:txBody>
      </p:sp>
      <p:pic>
        <p:nvPicPr>
          <p:cNvPr id="5" name="Picture 4">
            <a:extLst>
              <a:ext uri="{FF2B5EF4-FFF2-40B4-BE49-F238E27FC236}">
                <a16:creationId xmlns="" xmlns:a16="http://schemas.microsoft.com/office/drawing/2014/main" id="{D0D35A71-1F31-4503-BBFA-DEA79AFCAEBF}"/>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571500" y="4293096"/>
            <a:ext cx="8001000" cy="1714500"/>
          </a:xfrm>
          <a:prstGeom prst="rect">
            <a:avLst/>
          </a:prstGeom>
        </p:spPr>
      </p:pic>
      <p:pic>
        <p:nvPicPr>
          <p:cNvPr id="4" name="Slide 31">
            <a:hlinkClick r:id="" action="ppaction://media"/>
          </p:cNvPr>
          <p:cNvPicPr>
            <a:picLocks noChangeAspect="1"/>
          </p:cNvPicPr>
          <p:nvPr>
            <a:videoFile r:link="rId1"/>
            <p:extLst>
              <p:ext uri="{DAA4B4D4-6D71-4841-9C94-3DE7FCFB9230}">
                <p14:media xmlns="" xmlns:p14="http://schemas.microsoft.com/office/powerpoint/2010/main" r:embed="rId5">
                  <p14:trim st="1000"/>
                </p14:media>
              </p:ext>
            </p:extLst>
          </p:nvPr>
        </p:nvPicPr>
        <p:blipFill>
          <a:blip r:embed="rId6" cstate="print"/>
          <a:stretch>
            <a:fillRect/>
          </a:stretch>
        </p:blipFill>
        <p:spPr>
          <a:xfrm>
            <a:off x="9684568" y="587152"/>
            <a:ext cx="609600" cy="609600"/>
          </a:xfrm>
          <a:prstGeom prst="rect">
            <a:avLst/>
          </a:prstGeom>
        </p:spPr>
      </p:pic>
    </p:spTree>
    <p:extLst>
      <p:ext uri="{BB962C8B-B14F-4D97-AF65-F5344CB8AC3E}">
        <p14:creationId xmlns="" xmlns:p14="http://schemas.microsoft.com/office/powerpoint/2010/main" val="1590866652"/>
      </p:ext>
    </p:extLst>
  </p:cSld>
  <p:clrMapOvr>
    <a:masterClrMapping/>
  </p:clrMapOvr>
  <p:transition spd="slow" advClick="0" advTm="2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8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4"/>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4819E42-F5C4-455E-8D7E-2A47EAEF6EA3}"/>
              </a:ext>
            </a:extLst>
          </p:cNvPr>
          <p:cNvSpPr>
            <a:spLocks noGrp="1"/>
          </p:cNvSpPr>
          <p:nvPr>
            <p:ph type="title"/>
          </p:nvPr>
        </p:nvSpPr>
        <p:spPr/>
        <p:txBody>
          <a:bodyPr/>
          <a:lstStyle/>
          <a:p>
            <a:r>
              <a:rPr lang="en-GB" dirty="0"/>
              <a:t>Incremental Approach</a:t>
            </a:r>
          </a:p>
        </p:txBody>
      </p:sp>
      <p:sp>
        <p:nvSpPr>
          <p:cNvPr id="3" name="Content Placeholder 2">
            <a:extLst>
              <a:ext uri="{FF2B5EF4-FFF2-40B4-BE49-F238E27FC236}">
                <a16:creationId xmlns="" xmlns:a16="http://schemas.microsoft.com/office/drawing/2014/main" id="{942D7C16-31E0-4782-BDB3-88CCA84ABDF5}"/>
              </a:ext>
            </a:extLst>
          </p:cNvPr>
          <p:cNvSpPr>
            <a:spLocks noGrp="1"/>
          </p:cNvSpPr>
          <p:nvPr>
            <p:ph idx="1"/>
          </p:nvPr>
        </p:nvSpPr>
        <p:spPr>
          <a:xfrm>
            <a:off x="457200" y="1628800"/>
            <a:ext cx="4546848" cy="4248471"/>
          </a:xfrm>
        </p:spPr>
        <p:txBody>
          <a:bodyPr/>
          <a:lstStyle/>
          <a:p>
            <a:pPr>
              <a:spcAft>
                <a:spcPts val="1800"/>
              </a:spcAft>
            </a:pPr>
            <a:r>
              <a:rPr lang="en-GB" sz="2800" dirty="0"/>
              <a:t>The back of each Pupil book also contains displays of the previous levels of the programme</a:t>
            </a:r>
          </a:p>
          <a:p>
            <a:pPr>
              <a:spcAft>
                <a:spcPts val="1800"/>
              </a:spcAft>
            </a:pPr>
            <a:r>
              <a:rPr lang="en-GB" sz="2800" dirty="0"/>
              <a:t>Can be referenced and discussed at the teacher’s discretion</a:t>
            </a:r>
          </a:p>
          <a:p>
            <a:endParaRPr lang="en-GB" sz="2800" dirty="0">
              <a:solidFill>
                <a:srgbClr val="FF0000"/>
              </a:solidFill>
            </a:endParaRPr>
          </a:p>
        </p:txBody>
      </p:sp>
      <p:pic>
        <p:nvPicPr>
          <p:cNvPr id="5" name="Picture 4">
            <a:extLst>
              <a:ext uri="{FF2B5EF4-FFF2-40B4-BE49-F238E27FC236}">
                <a16:creationId xmlns="" xmlns:a16="http://schemas.microsoft.com/office/drawing/2014/main" id="{91F727B9-1B12-45F4-8CA9-7F77A8F71882}"/>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5265046" y="1600993"/>
            <a:ext cx="3627434" cy="5131043"/>
          </a:xfrm>
          <a:prstGeom prst="rect">
            <a:avLst/>
          </a:prstGeom>
        </p:spPr>
      </p:pic>
      <p:pic>
        <p:nvPicPr>
          <p:cNvPr id="4" name="Slide 32">
            <a:hlinkClick r:id="" action="ppaction://media"/>
          </p:cNvPr>
          <p:cNvPicPr>
            <a:picLocks noChangeAspect="1"/>
          </p:cNvPicPr>
          <p:nvPr>
            <a:audioFile r:link="rId1"/>
            <p:extLst>
              <p:ext uri="{DAA4B4D4-6D71-4841-9C94-3DE7FCFB9230}">
                <p14:media xmlns="" xmlns:p14="http://schemas.microsoft.com/office/powerpoint/2010/main" r:embed="rId5"/>
              </p:ext>
            </p:extLst>
          </p:nvPr>
        </p:nvPicPr>
        <p:blipFill>
          <a:blip r:embed="rId6" cstate="print"/>
          <a:stretch>
            <a:fillRect/>
          </a:stretch>
        </p:blipFill>
        <p:spPr>
          <a:xfrm>
            <a:off x="9468544" y="588023"/>
            <a:ext cx="609600" cy="609600"/>
          </a:xfrm>
          <a:prstGeom prst="rect">
            <a:avLst/>
          </a:prstGeom>
        </p:spPr>
      </p:pic>
    </p:spTree>
    <p:extLst>
      <p:ext uri="{BB962C8B-B14F-4D97-AF65-F5344CB8AC3E}">
        <p14:creationId xmlns="" xmlns:p14="http://schemas.microsoft.com/office/powerpoint/2010/main" val="3497582400"/>
      </p:ext>
    </p:extLst>
  </p:cSld>
  <p:clrMapOvr>
    <a:masterClrMapping/>
  </p:clrMapOvr>
  <p:transition spd="slow" advClick="0" advTm="2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C128EDA-E958-4D37-B6A8-190798187510}"/>
              </a:ext>
            </a:extLst>
          </p:cNvPr>
          <p:cNvSpPr>
            <a:spLocks noGrp="1"/>
          </p:cNvSpPr>
          <p:nvPr>
            <p:ph type="title"/>
          </p:nvPr>
        </p:nvSpPr>
        <p:spPr/>
        <p:txBody>
          <a:bodyPr/>
          <a:lstStyle/>
          <a:p>
            <a:r>
              <a:rPr lang="en-GB" dirty="0"/>
              <a:t>Implementation </a:t>
            </a:r>
          </a:p>
        </p:txBody>
      </p:sp>
      <p:sp>
        <p:nvSpPr>
          <p:cNvPr id="3" name="Content Placeholder 2">
            <a:extLst>
              <a:ext uri="{FF2B5EF4-FFF2-40B4-BE49-F238E27FC236}">
                <a16:creationId xmlns="" xmlns:a16="http://schemas.microsoft.com/office/drawing/2014/main" id="{34B40402-58FA-4010-AA8B-5E5B9822F8D2}"/>
              </a:ext>
            </a:extLst>
          </p:cNvPr>
          <p:cNvSpPr>
            <a:spLocks noGrp="1"/>
          </p:cNvSpPr>
          <p:nvPr>
            <p:ph idx="1"/>
          </p:nvPr>
        </p:nvSpPr>
        <p:spPr/>
        <p:txBody>
          <a:bodyPr/>
          <a:lstStyle/>
          <a:p>
            <a:pPr>
              <a:spcAft>
                <a:spcPts val="1200"/>
              </a:spcAft>
            </a:pPr>
            <a:r>
              <a:rPr lang="en-GB" sz="2800" dirty="0"/>
              <a:t>If possible, deliver the programme in </a:t>
            </a:r>
            <a:r>
              <a:rPr lang="en-GB" sz="2800">
                <a:solidFill>
                  <a:srgbClr val="0070C0"/>
                </a:solidFill>
              </a:rPr>
              <a:t>Term 1 or 2 </a:t>
            </a:r>
            <a:r>
              <a:rPr lang="en-GB" sz="2800" dirty="0"/>
              <a:t>(allows time for the concepts to become embedded over the rest of the year)</a:t>
            </a:r>
          </a:p>
          <a:p>
            <a:pPr>
              <a:spcAft>
                <a:spcPts val="1200"/>
              </a:spcAft>
            </a:pPr>
            <a:r>
              <a:rPr lang="en-GB" sz="2800" dirty="0"/>
              <a:t>Deliver ‘</a:t>
            </a:r>
            <a:r>
              <a:rPr lang="en-GB" sz="2800" dirty="0">
                <a:solidFill>
                  <a:srgbClr val="0070C0"/>
                </a:solidFill>
              </a:rPr>
              <a:t>Booster Sessions’ </a:t>
            </a:r>
            <a:r>
              <a:rPr lang="en-GB" sz="2800" dirty="0"/>
              <a:t>in Terms 2 or 3 – show the PowerPoints again and carry out some of the supplementary activities</a:t>
            </a:r>
          </a:p>
          <a:p>
            <a:pPr>
              <a:spcAft>
                <a:spcPts val="1200"/>
              </a:spcAft>
            </a:pPr>
            <a:r>
              <a:rPr lang="en-GB" sz="2800" dirty="0"/>
              <a:t>Encourage parental involvement – refer to the Parental Guide</a:t>
            </a:r>
          </a:p>
          <a:p>
            <a:endParaRPr lang="en-GB" dirty="0"/>
          </a:p>
        </p:txBody>
      </p:sp>
      <p:pic>
        <p:nvPicPr>
          <p:cNvPr id="4" name="Slide 33">
            <a:hlinkClick r:id="" action="ppaction://media"/>
          </p:cNvPr>
          <p:cNvPicPr>
            <a:picLocks noChangeAspect="1"/>
          </p:cNvPicPr>
          <p:nvPr>
            <a:videoFile r:link="rId1"/>
            <p:extLst>
              <p:ext uri="{DAA4B4D4-6D71-4841-9C94-3DE7FCFB9230}">
                <p14:media xmlns="" xmlns:p14="http://schemas.microsoft.com/office/powerpoint/2010/main" r:embed="rId4">
                  <p14:trim st="1000"/>
                </p14:media>
              </p:ext>
            </p:extLst>
          </p:nvPr>
        </p:nvPicPr>
        <p:blipFill>
          <a:blip r:embed="rId5" cstate="print"/>
          <a:stretch>
            <a:fillRect/>
          </a:stretch>
        </p:blipFill>
        <p:spPr>
          <a:xfrm>
            <a:off x="9396536" y="587152"/>
            <a:ext cx="609600" cy="609600"/>
          </a:xfrm>
          <a:prstGeom prst="rect">
            <a:avLst/>
          </a:prstGeom>
        </p:spPr>
      </p:pic>
    </p:spTree>
    <p:extLst>
      <p:ext uri="{BB962C8B-B14F-4D97-AF65-F5344CB8AC3E}">
        <p14:creationId xmlns="" xmlns:p14="http://schemas.microsoft.com/office/powerpoint/2010/main" val="664303886"/>
      </p:ext>
    </p:extLst>
  </p:cSld>
  <p:clrMapOvr>
    <a:masterClrMapping/>
  </p:clrMapOvr>
  <p:transition spd="slow" advClick="0" advTm="2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3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4"/>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C128EDA-E958-4D37-B6A8-190798187510}"/>
              </a:ext>
            </a:extLst>
          </p:cNvPr>
          <p:cNvSpPr>
            <a:spLocks noGrp="1"/>
          </p:cNvSpPr>
          <p:nvPr>
            <p:ph type="title"/>
          </p:nvPr>
        </p:nvSpPr>
        <p:spPr/>
        <p:txBody>
          <a:bodyPr/>
          <a:lstStyle/>
          <a:p>
            <a:r>
              <a:rPr lang="en-GB" dirty="0"/>
              <a:t>Implementation </a:t>
            </a:r>
          </a:p>
        </p:txBody>
      </p:sp>
      <p:sp>
        <p:nvSpPr>
          <p:cNvPr id="3" name="Content Placeholder 2">
            <a:extLst>
              <a:ext uri="{FF2B5EF4-FFF2-40B4-BE49-F238E27FC236}">
                <a16:creationId xmlns="" xmlns:a16="http://schemas.microsoft.com/office/drawing/2014/main" id="{34B40402-58FA-4010-AA8B-5E5B9822F8D2}"/>
              </a:ext>
            </a:extLst>
          </p:cNvPr>
          <p:cNvSpPr>
            <a:spLocks noGrp="1"/>
          </p:cNvSpPr>
          <p:nvPr>
            <p:ph idx="1"/>
          </p:nvPr>
        </p:nvSpPr>
        <p:spPr/>
        <p:txBody>
          <a:bodyPr/>
          <a:lstStyle/>
          <a:p>
            <a:pPr>
              <a:spcBef>
                <a:spcPts val="1200"/>
              </a:spcBef>
              <a:spcAft>
                <a:spcPts val="1800"/>
              </a:spcAft>
            </a:pPr>
            <a:r>
              <a:rPr lang="en-GB" sz="2800" dirty="0"/>
              <a:t>Once the 10 lessons are completed, encourage the children to  use the skills and concepts in daily life</a:t>
            </a:r>
            <a:endParaRPr lang="en-GB" dirty="0"/>
          </a:p>
          <a:p>
            <a:pPr>
              <a:spcBef>
                <a:spcPts val="1200"/>
              </a:spcBef>
              <a:spcAft>
                <a:spcPts val="1800"/>
              </a:spcAft>
            </a:pPr>
            <a:r>
              <a:rPr lang="en-GB" sz="2800" dirty="0"/>
              <a:t>Allows for the transfer of skills and helps concepts to become internalised</a:t>
            </a:r>
          </a:p>
          <a:p>
            <a:pPr>
              <a:spcBef>
                <a:spcPts val="1200"/>
              </a:spcBef>
              <a:spcAft>
                <a:spcPts val="1800"/>
              </a:spcAft>
            </a:pPr>
            <a:r>
              <a:rPr lang="en-GB" sz="2800" dirty="0"/>
              <a:t>Displaying the classroom posters and referring to them frequently can help this process</a:t>
            </a:r>
          </a:p>
        </p:txBody>
      </p:sp>
      <p:pic>
        <p:nvPicPr>
          <p:cNvPr id="4" name="Slide 34">
            <a:hlinkClick r:id="" action="ppaction://media"/>
          </p:cNvPr>
          <p:cNvPicPr>
            <a:picLocks noChangeAspect="1"/>
          </p:cNvPicPr>
          <p:nvPr>
            <a:videoFile r:link="rId1"/>
            <p:extLst>
              <p:ext uri="{DAA4B4D4-6D71-4841-9C94-3DE7FCFB9230}">
                <p14:media xmlns="" xmlns:p14="http://schemas.microsoft.com/office/powerpoint/2010/main" r:embed="rId4">
                  <p14:trim st="1000"/>
                </p14:media>
              </p:ext>
            </p:extLst>
          </p:nvPr>
        </p:nvPicPr>
        <p:blipFill>
          <a:blip r:embed="rId5" cstate="print"/>
          <a:stretch>
            <a:fillRect/>
          </a:stretch>
        </p:blipFill>
        <p:spPr>
          <a:xfrm>
            <a:off x="9756576" y="587152"/>
            <a:ext cx="609600" cy="609600"/>
          </a:xfrm>
          <a:prstGeom prst="rect">
            <a:avLst/>
          </a:prstGeom>
        </p:spPr>
      </p:pic>
    </p:spTree>
    <p:extLst>
      <p:ext uri="{BB962C8B-B14F-4D97-AF65-F5344CB8AC3E}">
        <p14:creationId xmlns="" xmlns:p14="http://schemas.microsoft.com/office/powerpoint/2010/main" val="3085176045"/>
      </p:ext>
    </p:extLst>
  </p:cSld>
  <p:clrMapOvr>
    <a:masterClrMapping/>
  </p:clrMapOvr>
  <p:transition spd="slow" advClick="0" advTm="2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89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4"/>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BA4B7C9-600E-49FC-AA35-585EF1A071AD}"/>
              </a:ext>
            </a:extLst>
          </p:cNvPr>
          <p:cNvSpPr>
            <a:spLocks noGrp="1"/>
          </p:cNvSpPr>
          <p:nvPr>
            <p:ph type="title"/>
          </p:nvPr>
        </p:nvSpPr>
        <p:spPr/>
        <p:txBody>
          <a:bodyPr/>
          <a:lstStyle/>
          <a:p>
            <a:r>
              <a:rPr lang="en-GB" dirty="0"/>
              <a:t>Initial Independent Research</a:t>
            </a:r>
          </a:p>
        </p:txBody>
      </p:sp>
      <p:sp>
        <p:nvSpPr>
          <p:cNvPr id="3" name="Content Placeholder 2">
            <a:extLst>
              <a:ext uri="{FF2B5EF4-FFF2-40B4-BE49-F238E27FC236}">
                <a16:creationId xmlns="" xmlns:a16="http://schemas.microsoft.com/office/drawing/2014/main" id="{1E299B29-50EC-45EC-B8E5-47A182C33911}"/>
              </a:ext>
            </a:extLst>
          </p:cNvPr>
          <p:cNvSpPr>
            <a:spLocks noGrp="1"/>
          </p:cNvSpPr>
          <p:nvPr>
            <p:ph idx="1"/>
          </p:nvPr>
        </p:nvSpPr>
        <p:spPr>
          <a:xfrm>
            <a:off x="457200" y="1628800"/>
            <a:ext cx="8229600" cy="4954562"/>
          </a:xfrm>
        </p:spPr>
        <p:txBody>
          <a:bodyPr/>
          <a:lstStyle/>
          <a:p>
            <a:pPr marL="0" indent="0">
              <a:buNone/>
            </a:pPr>
            <a:r>
              <a:rPr lang="en-GB" sz="2400" dirty="0">
                <a:latin typeface="Calibri" panose="020F0502020204030204" pitchFamily="34" charset="0"/>
                <a:cs typeface="Calibri" panose="020F0502020204030204" pitchFamily="34" charset="0"/>
              </a:rPr>
              <a:t>Tools of Resilience – (Mary I. Masters Dissertation) showed</a:t>
            </a:r>
          </a:p>
          <a:p>
            <a:pPr marL="0" indent="0">
              <a:buNone/>
            </a:pPr>
            <a:r>
              <a:rPr lang="en-GB" sz="2400" dirty="0">
                <a:latin typeface="Calibri" panose="020F0502020204030204" pitchFamily="34" charset="0"/>
                <a:cs typeface="Calibri" panose="020F0502020204030204" pitchFamily="34" charset="0"/>
              </a:rPr>
              <a:t>up to </a:t>
            </a:r>
            <a:r>
              <a:rPr lang="en-GB" sz="2400" b="1" dirty="0">
                <a:latin typeface="Calibri" panose="020F0502020204030204" pitchFamily="34" charset="0"/>
                <a:cs typeface="Calibri" panose="020F0502020204030204" pitchFamily="34" charset="0"/>
              </a:rPr>
              <a:t>75% decrease on anxiety scores and </a:t>
            </a:r>
          </a:p>
          <a:p>
            <a:pPr marL="0" indent="0">
              <a:buNone/>
            </a:pPr>
            <a:r>
              <a:rPr lang="en-GB" sz="2400" i="1" dirty="0">
                <a:latin typeface="Calibri" panose="020F0502020204030204" pitchFamily="34" charset="0"/>
                <a:cs typeface="Calibri" panose="020F0502020204030204" pitchFamily="34" charset="0"/>
              </a:rPr>
              <a:t>Enhanced levels of</a:t>
            </a:r>
            <a:r>
              <a:rPr lang="en-GB" sz="2400" dirty="0">
                <a:latin typeface="Calibri" panose="020F0502020204030204" pitchFamily="34" charset="0"/>
                <a:cs typeface="Calibri" panose="020F0502020204030204" pitchFamily="34" charset="0"/>
              </a:rPr>
              <a:t>:</a:t>
            </a:r>
          </a:p>
          <a:p>
            <a:pPr lvl="0"/>
            <a:r>
              <a:rPr lang="en-GB" sz="2400" dirty="0">
                <a:latin typeface="Calibri" panose="020F0502020204030204" pitchFamily="34" charset="0"/>
                <a:cs typeface="Calibri" panose="020F0502020204030204" pitchFamily="34" charset="0"/>
              </a:rPr>
              <a:t>Positivity</a:t>
            </a:r>
          </a:p>
          <a:p>
            <a:pPr lvl="0"/>
            <a:r>
              <a:rPr lang="en-GB" sz="2400" dirty="0">
                <a:latin typeface="Calibri" panose="020F0502020204030204" pitchFamily="34" charset="0"/>
                <a:cs typeface="Calibri" panose="020F0502020204030204" pitchFamily="34" charset="0"/>
              </a:rPr>
              <a:t>Confidence</a:t>
            </a:r>
          </a:p>
          <a:p>
            <a:pPr lvl="0"/>
            <a:r>
              <a:rPr lang="en-GB" sz="2400" dirty="0">
                <a:latin typeface="Calibri" panose="020F0502020204030204" pitchFamily="34" charset="0"/>
                <a:cs typeface="Calibri" panose="020F0502020204030204" pitchFamily="34" charset="0"/>
              </a:rPr>
              <a:t>Autonomy</a:t>
            </a:r>
          </a:p>
          <a:p>
            <a:pPr lvl="0"/>
            <a:r>
              <a:rPr lang="en-GB" sz="2400" dirty="0">
                <a:latin typeface="Calibri" panose="020F0502020204030204" pitchFamily="34" charset="0"/>
                <a:cs typeface="Calibri" panose="020F0502020204030204" pitchFamily="34" charset="0"/>
              </a:rPr>
              <a:t>Self-efficacy</a:t>
            </a:r>
          </a:p>
          <a:p>
            <a:pPr lvl="0"/>
            <a:r>
              <a:rPr lang="en-GB" sz="2400" dirty="0">
                <a:latin typeface="Calibri" panose="020F0502020204030204" pitchFamily="34" charset="0"/>
                <a:cs typeface="Calibri" panose="020F0502020204030204" pitchFamily="34" charset="0"/>
              </a:rPr>
              <a:t>Problem-solving</a:t>
            </a:r>
          </a:p>
          <a:p>
            <a:pPr lvl="0"/>
            <a:r>
              <a:rPr lang="en-GB" sz="2400" dirty="0">
                <a:latin typeface="Calibri" panose="020F0502020204030204" pitchFamily="34" charset="0"/>
                <a:cs typeface="Calibri" panose="020F0502020204030204" pitchFamily="34" charset="0"/>
              </a:rPr>
              <a:t>Language of well-being</a:t>
            </a:r>
          </a:p>
          <a:p>
            <a:pPr marL="0" lvl="0" indent="0">
              <a:buNone/>
            </a:pPr>
            <a:r>
              <a:rPr lang="en-GB" sz="2400" dirty="0">
                <a:latin typeface="Calibri" panose="020F0502020204030204" pitchFamily="34" charset="0"/>
                <a:cs typeface="Calibri" panose="020F0502020204030204" pitchFamily="34" charset="0"/>
              </a:rPr>
              <a:t>More  research is  planned for the near future.</a:t>
            </a:r>
          </a:p>
          <a:p>
            <a:pPr marL="0" indent="0">
              <a:buNone/>
            </a:pPr>
            <a:r>
              <a:rPr lang="en-GB" sz="2400" dirty="0"/>
              <a:t> </a:t>
            </a:r>
          </a:p>
          <a:p>
            <a:endParaRPr lang="en-GB" dirty="0"/>
          </a:p>
        </p:txBody>
      </p:sp>
      <p:pic>
        <p:nvPicPr>
          <p:cNvPr id="4" name="Slide 35">
            <a:hlinkClick r:id="" action="ppaction://media"/>
          </p:cNvPr>
          <p:cNvPicPr>
            <a:picLocks noChangeAspect="1"/>
          </p:cNvPicPr>
          <p:nvPr>
            <a:videoFile r:link="rId1"/>
            <p:extLst>
              <p:ext uri="{DAA4B4D4-6D71-4841-9C94-3DE7FCFB9230}">
                <p14:media xmlns="" xmlns:p14="http://schemas.microsoft.com/office/powerpoint/2010/main" r:embed="rId4">
                  <p14:trim st="1000"/>
                </p14:media>
              </p:ext>
            </p:extLst>
          </p:nvPr>
        </p:nvPicPr>
        <p:blipFill>
          <a:blip r:embed="rId5" cstate="print"/>
          <a:stretch>
            <a:fillRect/>
          </a:stretch>
        </p:blipFill>
        <p:spPr>
          <a:xfrm>
            <a:off x="9612560" y="590372"/>
            <a:ext cx="609600" cy="609600"/>
          </a:xfrm>
          <a:prstGeom prst="rect">
            <a:avLst/>
          </a:prstGeom>
        </p:spPr>
      </p:pic>
    </p:spTree>
    <p:extLst>
      <p:ext uri="{BB962C8B-B14F-4D97-AF65-F5344CB8AC3E}">
        <p14:creationId xmlns="" xmlns:p14="http://schemas.microsoft.com/office/powerpoint/2010/main" val="2390326687"/>
      </p:ext>
    </p:extLst>
  </p:cSld>
  <p:clrMapOvr>
    <a:masterClrMapping/>
  </p:clrMapOvr>
  <p:transition spd="slow" advClick="0" advTm="2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8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4"/>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3A04435-4C47-40DD-A909-FE6B6FE70810}"/>
              </a:ext>
            </a:extLst>
          </p:cNvPr>
          <p:cNvSpPr>
            <a:spLocks noGrp="1"/>
          </p:cNvSpPr>
          <p:nvPr>
            <p:ph type="title"/>
          </p:nvPr>
        </p:nvSpPr>
        <p:spPr/>
        <p:txBody>
          <a:bodyPr/>
          <a:lstStyle/>
          <a:p>
            <a:r>
              <a:rPr lang="en-GB" dirty="0"/>
              <a:t>Further Information</a:t>
            </a:r>
          </a:p>
        </p:txBody>
      </p:sp>
      <p:sp>
        <p:nvSpPr>
          <p:cNvPr id="3" name="Content Placeholder 2">
            <a:extLst>
              <a:ext uri="{FF2B5EF4-FFF2-40B4-BE49-F238E27FC236}">
                <a16:creationId xmlns="" xmlns:a16="http://schemas.microsoft.com/office/drawing/2014/main" id="{FD962913-1E5D-4343-B413-E6698785D2EF}"/>
              </a:ext>
            </a:extLst>
          </p:cNvPr>
          <p:cNvSpPr>
            <a:spLocks noGrp="1"/>
          </p:cNvSpPr>
          <p:nvPr>
            <p:ph idx="1"/>
          </p:nvPr>
        </p:nvSpPr>
        <p:spPr>
          <a:xfrm>
            <a:off x="457200" y="1628800"/>
            <a:ext cx="8229600" cy="4392488"/>
          </a:xfrm>
        </p:spPr>
        <p:txBody>
          <a:bodyPr/>
          <a:lstStyle/>
          <a:p>
            <a:r>
              <a:rPr lang="en-GB" sz="2800" dirty="0"/>
              <a:t>Further information can be obtained from our publishers’ website </a:t>
            </a:r>
            <a:r>
              <a:rPr lang="en-GB" sz="2800" dirty="0">
                <a:hlinkClick r:id="rId4"/>
              </a:rPr>
              <a:t>www.otb.ie/wwb</a:t>
            </a:r>
            <a:endParaRPr lang="en-GB" sz="2800" dirty="0"/>
          </a:p>
          <a:p>
            <a:r>
              <a:rPr lang="en-GB" sz="2800" dirty="0"/>
              <a:t>Orders can also be placed through this website</a:t>
            </a:r>
          </a:p>
          <a:p>
            <a:r>
              <a:rPr lang="en-GB" sz="2800" dirty="0"/>
              <a:t>For updates, follow us on social media:</a:t>
            </a:r>
          </a:p>
          <a:p>
            <a:pPr marL="457200" lvl="1" indent="0">
              <a:buNone/>
            </a:pPr>
            <a:r>
              <a:rPr lang="en-GB" dirty="0"/>
              <a:t>Twitter - @Weaving_Wb</a:t>
            </a:r>
          </a:p>
          <a:p>
            <a:pPr marL="457200" lvl="1" indent="0">
              <a:buNone/>
            </a:pPr>
            <a:r>
              <a:rPr lang="en-GB" sz="2800" dirty="0">
                <a:hlinkClick r:id="rId5"/>
              </a:rPr>
              <a:t>https://twitter.com/Weaving_Wb</a:t>
            </a:r>
            <a:r>
              <a:rPr lang="en-GB" sz="2800" dirty="0"/>
              <a:t> </a:t>
            </a:r>
          </a:p>
          <a:p>
            <a:pPr marL="457200" lvl="1" indent="0">
              <a:buNone/>
            </a:pPr>
            <a:r>
              <a:rPr lang="en-GB" sz="2800" dirty="0"/>
              <a:t>Facebook – Weaving Well-Being</a:t>
            </a:r>
          </a:p>
          <a:p>
            <a:pPr marL="457200" lvl="1" indent="0">
              <a:buNone/>
            </a:pPr>
            <a:r>
              <a:rPr lang="en-GB" sz="2800" dirty="0">
                <a:hlinkClick r:id="rId6"/>
              </a:rPr>
              <a:t>https://www.facebook.com/weavingwb/</a:t>
            </a:r>
            <a:endParaRPr lang="en-GB" sz="2800" dirty="0"/>
          </a:p>
          <a:p>
            <a:pPr marL="0" indent="0">
              <a:buNone/>
            </a:pPr>
            <a:endParaRPr lang="en-GB" sz="2800" dirty="0"/>
          </a:p>
          <a:p>
            <a:pPr marL="0" indent="0">
              <a:buNone/>
            </a:pPr>
            <a:endParaRPr lang="en-GB" dirty="0"/>
          </a:p>
          <a:p>
            <a:pPr marL="0" indent="0">
              <a:buNone/>
            </a:pPr>
            <a:endParaRPr lang="en-GB" dirty="0"/>
          </a:p>
          <a:p>
            <a:endParaRPr lang="en-GB" dirty="0"/>
          </a:p>
          <a:p>
            <a:endParaRPr lang="en-GB" dirty="0"/>
          </a:p>
        </p:txBody>
      </p:sp>
      <p:pic>
        <p:nvPicPr>
          <p:cNvPr id="4" name="Slide 36">
            <a:hlinkClick r:id="" action="ppaction://media"/>
          </p:cNvPr>
          <p:cNvPicPr>
            <a:picLocks noChangeAspect="1"/>
          </p:cNvPicPr>
          <p:nvPr>
            <a:videoFile r:link="rId1"/>
            <p:extLst>
              <p:ext uri="{DAA4B4D4-6D71-4841-9C94-3DE7FCFB9230}">
                <p14:media xmlns="" xmlns:p14="http://schemas.microsoft.com/office/powerpoint/2010/main" r:embed="rId7">
                  <p14:trim st="1000"/>
                </p14:media>
              </p:ext>
            </p:extLst>
          </p:nvPr>
        </p:nvPicPr>
        <p:blipFill>
          <a:blip r:embed="rId8" cstate="print"/>
          <a:stretch>
            <a:fillRect/>
          </a:stretch>
        </p:blipFill>
        <p:spPr>
          <a:xfrm>
            <a:off x="9612560" y="587152"/>
            <a:ext cx="609600" cy="609600"/>
          </a:xfrm>
          <a:prstGeom prst="rect">
            <a:avLst/>
          </a:prstGeom>
        </p:spPr>
      </p:pic>
    </p:spTree>
    <p:extLst>
      <p:ext uri="{BB962C8B-B14F-4D97-AF65-F5344CB8AC3E}">
        <p14:creationId xmlns="" xmlns:p14="http://schemas.microsoft.com/office/powerpoint/2010/main" val="3222626235"/>
      </p:ext>
    </p:extLst>
  </p:cSld>
  <p:clrMapOvr>
    <a:masterClrMapping/>
  </p:clrMapOvr>
  <p:transition spd="slow" advClick="0" advTm="2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3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4"/>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4D8ECC0-5EB3-4304-A02B-DC10E118312E}"/>
              </a:ext>
            </a:extLst>
          </p:cNvPr>
          <p:cNvSpPr>
            <a:spLocks noGrp="1"/>
          </p:cNvSpPr>
          <p:nvPr>
            <p:ph type="title"/>
          </p:nvPr>
        </p:nvSpPr>
        <p:spPr/>
        <p:txBody>
          <a:bodyPr/>
          <a:lstStyle/>
          <a:p>
            <a:r>
              <a:rPr lang="en-GB" dirty="0"/>
              <a:t>References</a:t>
            </a:r>
          </a:p>
        </p:txBody>
      </p:sp>
      <p:sp>
        <p:nvSpPr>
          <p:cNvPr id="3" name="Content Placeholder 2">
            <a:extLst>
              <a:ext uri="{FF2B5EF4-FFF2-40B4-BE49-F238E27FC236}">
                <a16:creationId xmlns="" xmlns:a16="http://schemas.microsoft.com/office/drawing/2014/main" id="{FE9C9BE7-4521-489E-A2A1-A1F4FD88327D}"/>
              </a:ext>
            </a:extLst>
          </p:cNvPr>
          <p:cNvSpPr>
            <a:spLocks noGrp="1"/>
          </p:cNvSpPr>
          <p:nvPr>
            <p:ph idx="1"/>
          </p:nvPr>
        </p:nvSpPr>
        <p:spPr>
          <a:xfrm>
            <a:off x="457200" y="1628800"/>
            <a:ext cx="8435280" cy="4248471"/>
          </a:xfrm>
        </p:spPr>
        <p:txBody>
          <a:bodyPr/>
          <a:lstStyle/>
          <a:p>
            <a:pPr marL="0" indent="0">
              <a:buNone/>
            </a:pPr>
            <a:r>
              <a:rPr lang="en-GB" sz="2200" dirty="0"/>
              <a:t>Alexander, T. (2002). </a:t>
            </a:r>
            <a:r>
              <a:rPr lang="en-GB" sz="2200" i="1" dirty="0"/>
              <a:t>A bright future for all</a:t>
            </a:r>
            <a:r>
              <a:rPr lang="en-GB" sz="2200" dirty="0"/>
              <a:t>. Mental Health Foundation: London.</a:t>
            </a:r>
          </a:p>
          <a:p>
            <a:pPr marL="0" indent="0">
              <a:buNone/>
            </a:pPr>
            <a:r>
              <a:rPr lang="en-GB" sz="2200" dirty="0"/>
              <a:t>Cannon, M., Coughlan, H., Clarke, M., Harley, M., &amp; Kelleher, I. (2013). The Mental Health of Young People in Ireland: A report of the Psychiatric Epidemiology Research across the Lifespan (PERL) Group.</a:t>
            </a:r>
          </a:p>
          <a:p>
            <a:pPr marL="0" indent="0">
              <a:buNone/>
            </a:pPr>
            <a:r>
              <a:rPr lang="en-GB" sz="2200" dirty="0"/>
              <a:t>Durlak, J. A., Weissberg, R. P., Dymnicki, A. B., Taylor, R. D., &amp; Schellinger, K. B. (2011). The impact of enhancing students’ social and emotional learning: A meta‐analysis of school‐based universal interventions. </a:t>
            </a:r>
            <a:r>
              <a:rPr lang="en-GB" sz="2200" i="1" dirty="0"/>
              <a:t>Child Development</a:t>
            </a:r>
            <a:r>
              <a:rPr lang="en-GB" sz="2200" dirty="0"/>
              <a:t>, </a:t>
            </a:r>
            <a:r>
              <a:rPr lang="en-GB" sz="2200" i="1" dirty="0"/>
              <a:t>82</a:t>
            </a:r>
            <a:r>
              <a:rPr lang="en-GB" sz="2200" dirty="0"/>
              <a:t>(1), 405-432.</a:t>
            </a:r>
          </a:p>
          <a:p>
            <a:pPr marL="0" indent="0">
              <a:buNone/>
            </a:pPr>
            <a:r>
              <a:rPr lang="en-GB" sz="2200" dirty="0"/>
              <a:t>Layard, R., Clark, A. E., Cornaglia, F., Powdthavee, N., &amp; Vernoit, J. (2014). What predicts a successful life? A life‐course model of well‐being. </a:t>
            </a:r>
            <a:r>
              <a:rPr lang="en-GB" sz="2200" i="1" dirty="0"/>
              <a:t>The Economic Journal</a:t>
            </a:r>
            <a:r>
              <a:rPr lang="en-GB" sz="2200" dirty="0"/>
              <a:t>, </a:t>
            </a:r>
            <a:r>
              <a:rPr lang="en-GB" sz="2200" i="1" dirty="0"/>
              <a:t>124</a:t>
            </a:r>
            <a:r>
              <a:rPr lang="en-GB" sz="2200" dirty="0"/>
              <a:t>(580).</a:t>
            </a:r>
          </a:p>
          <a:p>
            <a:pPr marL="0" indent="0">
              <a:buNone/>
            </a:pPr>
            <a:r>
              <a:rPr lang="en-GB" sz="2000" dirty="0"/>
              <a:t/>
            </a:r>
            <a:br>
              <a:rPr lang="en-GB" sz="2000" dirty="0"/>
            </a:br>
            <a:r>
              <a:rPr lang="en-GB" sz="2000" dirty="0"/>
              <a:t> </a:t>
            </a:r>
            <a:endParaRPr lang="en-GB" dirty="0"/>
          </a:p>
        </p:txBody>
      </p:sp>
    </p:spTree>
    <p:extLst>
      <p:ext uri="{BB962C8B-B14F-4D97-AF65-F5344CB8AC3E}">
        <p14:creationId xmlns="" xmlns:p14="http://schemas.microsoft.com/office/powerpoint/2010/main" val="829126381"/>
      </p:ext>
    </p:extLst>
  </p:cSld>
  <p:clrMapOvr>
    <a:masterClrMapping/>
  </p:clrMapOvr>
  <p:transition spd="slow" advClick="0" advTm="2000">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FDCE853-7395-4B4F-A2CC-F31F2C07CDFE}"/>
              </a:ext>
            </a:extLst>
          </p:cNvPr>
          <p:cNvSpPr>
            <a:spLocks noGrp="1"/>
          </p:cNvSpPr>
          <p:nvPr>
            <p:ph type="title"/>
          </p:nvPr>
        </p:nvSpPr>
        <p:spPr/>
        <p:txBody>
          <a:bodyPr/>
          <a:lstStyle/>
          <a:p>
            <a:r>
              <a:rPr lang="en-GB" dirty="0"/>
              <a:t>References</a:t>
            </a:r>
          </a:p>
        </p:txBody>
      </p:sp>
      <p:sp>
        <p:nvSpPr>
          <p:cNvPr id="3" name="Content Placeholder 2">
            <a:extLst>
              <a:ext uri="{FF2B5EF4-FFF2-40B4-BE49-F238E27FC236}">
                <a16:creationId xmlns="" xmlns:a16="http://schemas.microsoft.com/office/drawing/2014/main" id="{B70333A1-7D88-4557-98A9-5D2C333D7F74}"/>
              </a:ext>
            </a:extLst>
          </p:cNvPr>
          <p:cNvSpPr>
            <a:spLocks noGrp="1"/>
          </p:cNvSpPr>
          <p:nvPr>
            <p:ph idx="1"/>
          </p:nvPr>
        </p:nvSpPr>
        <p:spPr/>
        <p:txBody>
          <a:bodyPr/>
          <a:lstStyle/>
          <a:p>
            <a:pPr marL="0" indent="0">
              <a:buNone/>
            </a:pPr>
            <a:r>
              <a:rPr lang="en-GB" sz="2200" dirty="0"/>
              <a:t>Lomas, T., Hefferon, K., &amp; Ivtzan, I. (2014). </a:t>
            </a:r>
            <a:r>
              <a:rPr lang="en-GB" sz="2200" i="1" dirty="0"/>
              <a:t>Applied positive psychology: Integrated positive practice</a:t>
            </a:r>
            <a:r>
              <a:rPr lang="en-GB" sz="2200" dirty="0"/>
              <a:t>. Sage.</a:t>
            </a:r>
          </a:p>
          <a:p>
            <a:pPr marL="0" indent="0">
              <a:buNone/>
            </a:pPr>
            <a:r>
              <a:rPr lang="en-GB" sz="2200" dirty="0"/>
              <a:t>O’Connell, M. E., Boat, T., &amp; Warner, K. E. (2009). Committee on the Prevention of Mental Disorders and Substance Abuse Among Children, Youth, and Young Adults: Research Advances and Promising Interventions. </a:t>
            </a:r>
            <a:r>
              <a:rPr lang="en-GB" sz="2200" i="1" dirty="0"/>
              <a:t>Preventing mental, emotional, and behavioral disorders among young people: Progress and possibilities</a:t>
            </a:r>
            <a:r>
              <a:rPr lang="en-GB" sz="2200" dirty="0"/>
              <a:t>.</a:t>
            </a:r>
          </a:p>
          <a:p>
            <a:pPr marL="0" indent="0">
              <a:buNone/>
            </a:pPr>
            <a:r>
              <a:rPr lang="en-GB" sz="2200" dirty="0"/>
              <a:t>Seligman, M. E. (2011). </a:t>
            </a:r>
            <a:r>
              <a:rPr lang="en-GB" sz="2200" i="1" dirty="0"/>
              <a:t>Flourish: A visionary new understanding of happiness and well-being</a:t>
            </a:r>
            <a:r>
              <a:rPr lang="en-GB" sz="2200" dirty="0"/>
              <a:t>. Simon and Schuster.</a:t>
            </a:r>
          </a:p>
          <a:p>
            <a:pPr marL="0" indent="0">
              <a:buNone/>
            </a:pPr>
            <a:r>
              <a:rPr lang="en-GB" sz="2200" dirty="0"/>
              <a:t>Waters, L. (2011). A review of school-based positive psychology interventions. </a:t>
            </a:r>
            <a:r>
              <a:rPr lang="en-GB" sz="2200" i="1" dirty="0"/>
              <a:t>The Educational and Developmental Psychologist</a:t>
            </a:r>
            <a:r>
              <a:rPr lang="en-GB" sz="2200" dirty="0"/>
              <a:t>, </a:t>
            </a:r>
            <a:r>
              <a:rPr lang="en-GB" sz="2200" i="1" dirty="0"/>
              <a:t>28</a:t>
            </a:r>
            <a:r>
              <a:rPr lang="en-GB" sz="2200" dirty="0"/>
              <a:t>(2), 75-90.</a:t>
            </a:r>
          </a:p>
        </p:txBody>
      </p:sp>
    </p:spTree>
    <p:extLst>
      <p:ext uri="{BB962C8B-B14F-4D97-AF65-F5344CB8AC3E}">
        <p14:creationId xmlns="" xmlns:p14="http://schemas.microsoft.com/office/powerpoint/2010/main" val="1256104834"/>
      </p:ext>
    </p:extLst>
  </p:cSld>
  <p:clrMapOvr>
    <a:masterClrMapping/>
  </p:clrMapOvr>
  <p:transition spd="slow" advClick="0" advTm="2000">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D5DAE37-089B-486A-ABE3-40FDC9B60A34}"/>
              </a:ext>
            </a:extLst>
          </p:cNvPr>
          <p:cNvSpPr>
            <a:spLocks noGrp="1"/>
          </p:cNvSpPr>
          <p:nvPr>
            <p:ph type="title"/>
          </p:nvPr>
        </p:nvSpPr>
        <p:spPr/>
        <p:txBody>
          <a:bodyPr/>
          <a:lstStyle/>
          <a:p>
            <a:r>
              <a:rPr lang="en-GB" dirty="0"/>
              <a:t>Background to Weaving Well-Being</a:t>
            </a:r>
          </a:p>
        </p:txBody>
      </p:sp>
      <p:sp>
        <p:nvSpPr>
          <p:cNvPr id="3" name="Content Placeholder 2">
            <a:extLst>
              <a:ext uri="{FF2B5EF4-FFF2-40B4-BE49-F238E27FC236}">
                <a16:creationId xmlns="" xmlns:a16="http://schemas.microsoft.com/office/drawing/2014/main" id="{DD807815-BB94-4E76-B148-5CF9399CA3C0}"/>
              </a:ext>
            </a:extLst>
          </p:cNvPr>
          <p:cNvSpPr>
            <a:spLocks noGrp="1"/>
          </p:cNvSpPr>
          <p:nvPr>
            <p:ph idx="1"/>
          </p:nvPr>
        </p:nvSpPr>
        <p:spPr/>
        <p:txBody>
          <a:bodyPr/>
          <a:lstStyle/>
          <a:p>
            <a:r>
              <a:rPr lang="en-GB" sz="2800" dirty="0"/>
              <a:t>Developed in the classroom over a 3 year period</a:t>
            </a:r>
          </a:p>
          <a:p>
            <a:r>
              <a:rPr lang="en-GB" sz="2800" dirty="0"/>
              <a:t>Piloted in several schools nationwide</a:t>
            </a:r>
          </a:p>
          <a:p>
            <a:r>
              <a:rPr lang="en-GB" sz="2800" dirty="0"/>
              <a:t>Positive Feedback:</a:t>
            </a:r>
          </a:p>
          <a:p>
            <a:pPr lvl="1"/>
            <a:r>
              <a:rPr lang="en-GB" i="1" dirty="0"/>
              <a:t>Very  teacher- friendly</a:t>
            </a:r>
          </a:p>
          <a:p>
            <a:pPr lvl="1"/>
            <a:r>
              <a:rPr lang="en-GB" i="1" dirty="0"/>
              <a:t>Enjoyed by children and teachers alike</a:t>
            </a:r>
          </a:p>
          <a:p>
            <a:pPr lvl="1"/>
            <a:r>
              <a:rPr lang="en-GB" i="1" dirty="0"/>
              <a:t>Extremely positive feedback from parents</a:t>
            </a:r>
          </a:p>
          <a:p>
            <a:pPr lvl="1"/>
            <a:r>
              <a:rPr lang="en-GB" i="1" dirty="0"/>
              <a:t>Children found it beneficial on many levels</a:t>
            </a:r>
          </a:p>
          <a:p>
            <a:r>
              <a:rPr lang="en-GB" sz="2800" dirty="0"/>
              <a:t>Launched in April 2017</a:t>
            </a:r>
          </a:p>
          <a:p>
            <a:endParaRPr lang="en-GB" sz="2800" dirty="0"/>
          </a:p>
          <a:p>
            <a:endParaRPr lang="en-GB" sz="2800" dirty="0"/>
          </a:p>
          <a:p>
            <a:pPr marL="0" indent="0">
              <a:buNone/>
            </a:pPr>
            <a:endParaRPr lang="en-GB" dirty="0"/>
          </a:p>
          <a:p>
            <a:endParaRPr lang="en-GB" dirty="0"/>
          </a:p>
          <a:p>
            <a:pPr marL="0" indent="0">
              <a:buNone/>
            </a:pPr>
            <a:endParaRPr lang="en-GB" dirty="0"/>
          </a:p>
        </p:txBody>
      </p:sp>
      <p:pic>
        <p:nvPicPr>
          <p:cNvPr id="4" name="Slide 4">
            <a:hlinkClick r:id="" action="ppaction://media"/>
          </p:cNvPr>
          <p:cNvPicPr>
            <a:picLocks noChangeAspect="1"/>
          </p:cNvPicPr>
          <p:nvPr>
            <a:videoFile r:link="rId1"/>
            <p:extLst>
              <p:ext uri="{DAA4B4D4-6D71-4841-9C94-3DE7FCFB9230}">
                <p14:media xmlns="" xmlns:p14="http://schemas.microsoft.com/office/powerpoint/2010/main" r:embed="rId4">
                  <p14:trim st="1000"/>
                </p14:media>
              </p:ext>
            </p:extLst>
          </p:nvPr>
        </p:nvPicPr>
        <p:blipFill>
          <a:blip r:embed="rId5" cstate="print"/>
          <a:stretch>
            <a:fillRect/>
          </a:stretch>
        </p:blipFill>
        <p:spPr>
          <a:xfrm>
            <a:off x="9396536" y="587152"/>
            <a:ext cx="609600" cy="609600"/>
          </a:xfrm>
          <a:prstGeom prst="rect">
            <a:avLst/>
          </a:prstGeom>
        </p:spPr>
      </p:pic>
    </p:spTree>
    <p:extLst>
      <p:ext uri="{BB962C8B-B14F-4D97-AF65-F5344CB8AC3E}">
        <p14:creationId xmlns="" xmlns:p14="http://schemas.microsoft.com/office/powerpoint/2010/main" val="1834413923"/>
      </p:ext>
    </p:extLst>
  </p:cSld>
  <p:clrMapOvr>
    <a:masterClrMapping/>
  </p:clrMapOvr>
  <p:transition spd="slow" advClick="0" advTm="2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75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43C92D2-B8EF-440B-BCE3-056589C762E0}"/>
              </a:ext>
            </a:extLst>
          </p:cNvPr>
          <p:cNvSpPr>
            <a:spLocks noGrp="1"/>
          </p:cNvSpPr>
          <p:nvPr>
            <p:ph type="title"/>
          </p:nvPr>
        </p:nvSpPr>
        <p:spPr/>
        <p:txBody>
          <a:bodyPr/>
          <a:lstStyle/>
          <a:p>
            <a:r>
              <a:rPr lang="en-GB" dirty="0"/>
              <a:t>Background to Weaving Well-Being</a:t>
            </a:r>
          </a:p>
        </p:txBody>
      </p:sp>
      <p:sp>
        <p:nvSpPr>
          <p:cNvPr id="3" name="Content Placeholder 2">
            <a:extLst>
              <a:ext uri="{FF2B5EF4-FFF2-40B4-BE49-F238E27FC236}">
                <a16:creationId xmlns="" xmlns:a16="http://schemas.microsoft.com/office/drawing/2014/main" id="{1B9CA83C-B915-4014-AD98-3044ACB8B31D}"/>
              </a:ext>
            </a:extLst>
          </p:cNvPr>
          <p:cNvSpPr>
            <a:spLocks noGrp="1"/>
          </p:cNvSpPr>
          <p:nvPr>
            <p:ph idx="1"/>
          </p:nvPr>
        </p:nvSpPr>
        <p:spPr>
          <a:xfrm>
            <a:off x="678396" y="1627058"/>
            <a:ext cx="3970784" cy="4106198"/>
          </a:xfrm>
        </p:spPr>
        <p:txBody>
          <a:bodyPr/>
          <a:lstStyle/>
          <a:p>
            <a:pPr marL="0" indent="0">
              <a:buNone/>
            </a:pPr>
            <a:r>
              <a:rPr lang="en-GB" sz="2800" b="1" i="1" dirty="0"/>
              <a:t>Aim:</a:t>
            </a:r>
          </a:p>
          <a:p>
            <a:pPr marL="0" indent="0">
              <a:buNone/>
            </a:pPr>
            <a:r>
              <a:rPr lang="en-GB" sz="2800" b="1" i="1" dirty="0"/>
              <a:t>To enhance children’s well-being by teaching them evidence-based skills and strategies from Positive Psychology, to help them to  become resilient and flourishing members of society</a:t>
            </a:r>
          </a:p>
          <a:p>
            <a:pPr marL="0" indent="0">
              <a:buNone/>
            </a:pPr>
            <a:endParaRPr lang="en-GB" dirty="0"/>
          </a:p>
          <a:p>
            <a:pPr marL="0" indent="0">
              <a:buNone/>
            </a:pPr>
            <a:endParaRPr lang="en-GB" dirty="0"/>
          </a:p>
        </p:txBody>
      </p:sp>
      <p:pic>
        <p:nvPicPr>
          <p:cNvPr id="4" name="Picture 3">
            <a:extLst>
              <a:ext uri="{FF2B5EF4-FFF2-40B4-BE49-F238E27FC236}">
                <a16:creationId xmlns="" xmlns:a16="http://schemas.microsoft.com/office/drawing/2014/main" id="{0548FA5D-D4BA-4DBA-A2CD-41D7FC33BCDB}"/>
              </a:ext>
            </a:extLst>
          </p:cNvPr>
          <p:cNvPicPr/>
          <p:nvPr/>
        </p:nvPicPr>
        <p:blipFill>
          <a:blip r:embed="rId4" cstate="print">
            <a:extLst>
              <a:ext uri="{28A0092B-C50C-407E-A947-70E740481C1C}">
                <a14:useLocalDpi xmlns="" xmlns:a14="http://schemas.microsoft.com/office/drawing/2010/main" val="0"/>
              </a:ext>
            </a:extLst>
          </a:blip>
          <a:stretch>
            <a:fillRect/>
          </a:stretch>
        </p:blipFill>
        <p:spPr>
          <a:xfrm>
            <a:off x="4716016" y="2313152"/>
            <a:ext cx="3970784" cy="2484000"/>
          </a:xfrm>
          <a:prstGeom prst="rect">
            <a:avLst/>
          </a:prstGeom>
        </p:spPr>
      </p:pic>
      <p:pic>
        <p:nvPicPr>
          <p:cNvPr id="5" name="Slide 5">
            <a:hlinkClick r:id="" action="ppaction://media"/>
          </p:cNvPr>
          <p:cNvPicPr>
            <a:picLocks noChangeAspect="1"/>
          </p:cNvPicPr>
          <p:nvPr>
            <a:audioFile r:link="rId1"/>
            <p:extLst>
              <p:ext uri="{DAA4B4D4-6D71-4841-9C94-3DE7FCFB9230}">
                <p14:media xmlns="" xmlns:p14="http://schemas.microsoft.com/office/powerpoint/2010/main" r:embed="rId5"/>
              </p:ext>
            </p:extLst>
          </p:nvPr>
        </p:nvPicPr>
        <p:blipFill>
          <a:blip r:embed="rId6" cstate="print"/>
          <a:stretch>
            <a:fillRect/>
          </a:stretch>
        </p:blipFill>
        <p:spPr>
          <a:xfrm>
            <a:off x="9540552" y="587152"/>
            <a:ext cx="609600" cy="609600"/>
          </a:xfrm>
          <a:prstGeom prst="rect">
            <a:avLst/>
          </a:prstGeom>
        </p:spPr>
      </p:pic>
    </p:spTree>
    <p:extLst>
      <p:ext uri="{BB962C8B-B14F-4D97-AF65-F5344CB8AC3E}">
        <p14:creationId xmlns="" xmlns:p14="http://schemas.microsoft.com/office/powerpoint/2010/main" val="2393642611"/>
      </p:ext>
    </p:extLst>
  </p:cSld>
  <p:clrMapOvr>
    <a:masterClrMapping/>
  </p:clrMapOvr>
  <p:transition spd="slow" advClick="0" advTm="2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1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A17716E-14CB-465C-920D-F500D7961CBD}"/>
              </a:ext>
            </a:extLst>
          </p:cNvPr>
          <p:cNvSpPr>
            <a:spLocks noGrp="1"/>
          </p:cNvSpPr>
          <p:nvPr>
            <p:ph type="title"/>
          </p:nvPr>
        </p:nvSpPr>
        <p:spPr/>
        <p:txBody>
          <a:bodyPr/>
          <a:lstStyle/>
          <a:p>
            <a:r>
              <a:rPr lang="en-GB" dirty="0"/>
              <a:t> Defining Well-Being</a:t>
            </a:r>
          </a:p>
        </p:txBody>
      </p:sp>
      <p:sp>
        <p:nvSpPr>
          <p:cNvPr id="3" name="Content Placeholder 2">
            <a:extLst>
              <a:ext uri="{FF2B5EF4-FFF2-40B4-BE49-F238E27FC236}">
                <a16:creationId xmlns="" xmlns:a16="http://schemas.microsoft.com/office/drawing/2014/main" id="{24989A1F-9555-4983-8C3E-BE1CCCAC5BCF}"/>
              </a:ext>
            </a:extLst>
          </p:cNvPr>
          <p:cNvSpPr>
            <a:spLocks noGrp="1"/>
          </p:cNvSpPr>
          <p:nvPr>
            <p:ph idx="1"/>
          </p:nvPr>
        </p:nvSpPr>
        <p:spPr>
          <a:xfrm>
            <a:off x="457200" y="1628799"/>
            <a:ext cx="5770984" cy="4392488"/>
          </a:xfrm>
        </p:spPr>
        <p:txBody>
          <a:bodyPr/>
          <a:lstStyle/>
          <a:p>
            <a:pPr marL="0" indent="0">
              <a:buNone/>
            </a:pPr>
            <a:r>
              <a:rPr lang="en-GB" sz="2800" i="1" dirty="0"/>
              <a:t>“A state of Well-Being in which the individual realises his or her own abilities; can cope with the normal stresses of life; can work productively and fruitfully and is able to make a contribution to his or her own community” </a:t>
            </a:r>
            <a:endParaRPr lang="en-GB" sz="2800" dirty="0"/>
          </a:p>
          <a:p>
            <a:pPr marL="0" indent="0">
              <a:buNone/>
            </a:pPr>
            <a:r>
              <a:rPr lang="en-GB" sz="2800" dirty="0"/>
              <a:t>(WHO, 2001)</a:t>
            </a:r>
          </a:p>
        </p:txBody>
      </p:sp>
      <p:pic>
        <p:nvPicPr>
          <p:cNvPr id="4" name="Picture 4" descr="Image result for guidelines for mental health promotion">
            <a:extLst>
              <a:ext uri="{FF2B5EF4-FFF2-40B4-BE49-F238E27FC236}">
                <a16:creationId xmlns="" xmlns:a16="http://schemas.microsoft.com/office/drawing/2014/main" id="{7D712900-83B6-4560-83B1-1878240934D9}"/>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103012" y="1658143"/>
            <a:ext cx="2826651" cy="4003105"/>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Slide 6">
            <a:hlinkClick r:id="" action="ppaction://media"/>
          </p:cNvPr>
          <p:cNvPicPr>
            <a:picLocks noChangeAspect="1"/>
          </p:cNvPicPr>
          <p:nvPr>
            <a:audioFile r:link="rId1"/>
            <p:extLst>
              <p:ext uri="{DAA4B4D4-6D71-4841-9C94-3DE7FCFB9230}">
                <p14:media xmlns="" xmlns:p14="http://schemas.microsoft.com/office/powerpoint/2010/main" r:embed="rId5"/>
              </p:ext>
            </p:extLst>
          </p:nvPr>
        </p:nvPicPr>
        <p:blipFill>
          <a:blip r:embed="rId6" cstate="print"/>
          <a:stretch>
            <a:fillRect/>
          </a:stretch>
        </p:blipFill>
        <p:spPr>
          <a:xfrm>
            <a:off x="9324528" y="587152"/>
            <a:ext cx="609600" cy="609600"/>
          </a:xfrm>
          <a:prstGeom prst="rect">
            <a:avLst/>
          </a:prstGeom>
        </p:spPr>
      </p:pic>
    </p:spTree>
    <p:extLst>
      <p:ext uri="{BB962C8B-B14F-4D97-AF65-F5344CB8AC3E}">
        <p14:creationId xmlns="" xmlns:p14="http://schemas.microsoft.com/office/powerpoint/2010/main" val="737253357"/>
      </p:ext>
    </p:extLst>
  </p:cSld>
  <p:clrMapOvr>
    <a:masterClrMapping/>
  </p:clrMapOvr>
  <p:transition spd="slow" advClick="0" advTm="2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62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lgn="just">
              <a:lnSpc>
                <a:spcPct val="115000"/>
              </a:lnSpc>
              <a:buNone/>
            </a:pPr>
            <a:r>
              <a:rPr lang="en-GB" sz="2800" dirty="0">
                <a:solidFill>
                  <a:srgbClr val="1F497D"/>
                </a:solidFill>
                <a:latin typeface="Times New Roman" panose="02020603050405020304" pitchFamily="18" charset="0"/>
                <a:ea typeface="Calibri" panose="020F0502020204030204" pitchFamily="34" charset="0"/>
                <a:cs typeface="Times New Roman" panose="02020603050405020304" pitchFamily="18" charset="0"/>
              </a:rPr>
              <a:t>Well-being means feeling </a:t>
            </a:r>
            <a:r>
              <a:rPr lang="en-GB"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good </a:t>
            </a:r>
            <a:r>
              <a:rPr lang="en-GB" sz="2800" dirty="0">
                <a:solidFill>
                  <a:srgbClr val="1F497D"/>
                </a:solidFill>
                <a:latin typeface="Times New Roman" panose="02020603050405020304" pitchFamily="18" charset="0"/>
                <a:ea typeface="Calibri" panose="020F0502020204030204" pitchFamily="34" charset="0"/>
                <a:cs typeface="Times New Roman" panose="02020603050405020304" pitchFamily="18" charset="0"/>
              </a:rPr>
              <a:t>and </a:t>
            </a:r>
            <a:r>
              <a:rPr lang="en-GB"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strong</a:t>
            </a:r>
            <a:r>
              <a:rPr lang="en-GB" sz="2800" dirty="0">
                <a:solidFill>
                  <a:srgbClr val="1F497D"/>
                </a:solidFill>
                <a:latin typeface="Times New Roman" panose="02020603050405020304" pitchFamily="18" charset="0"/>
                <a:ea typeface="Calibri" panose="020F0502020204030204" pitchFamily="34" charset="0"/>
                <a:cs typeface="Times New Roman" panose="02020603050405020304" pitchFamily="18" charset="0"/>
              </a:rPr>
              <a:t> in our </a:t>
            </a:r>
            <a:r>
              <a:rPr lang="en-GB"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minds</a:t>
            </a:r>
            <a:r>
              <a:rPr lang="en-GB" sz="2800" dirty="0">
                <a:solidFill>
                  <a:srgbClr val="1F497D"/>
                </a:solidFill>
                <a:latin typeface="Times New Roman" panose="02020603050405020304" pitchFamily="18" charset="0"/>
                <a:ea typeface="Calibri" panose="020F0502020204030204" pitchFamily="34" charset="0"/>
                <a:cs typeface="Times New Roman" panose="02020603050405020304" pitchFamily="18" charset="0"/>
              </a:rPr>
              <a:t> and </a:t>
            </a:r>
            <a:r>
              <a:rPr lang="en-GB"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bodies</a:t>
            </a:r>
            <a:r>
              <a:rPr lang="en-GB" sz="2800" dirty="0">
                <a:solidFill>
                  <a:srgbClr val="1F497D"/>
                </a:solidFill>
                <a:latin typeface="Times New Roman" panose="02020603050405020304" pitchFamily="18" charset="0"/>
                <a:ea typeface="Calibri" panose="020F0502020204030204" pitchFamily="34" charset="0"/>
                <a:cs typeface="Times New Roman" panose="02020603050405020304" pitchFamily="18" charset="0"/>
              </a:rPr>
              <a:t>, having </a:t>
            </a:r>
            <a:r>
              <a:rPr lang="en-GB"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energy</a:t>
            </a:r>
            <a:r>
              <a:rPr lang="en-GB" sz="2800" dirty="0">
                <a:solidFill>
                  <a:srgbClr val="1F497D"/>
                </a:solidFill>
                <a:latin typeface="Times New Roman" panose="02020603050405020304" pitchFamily="18" charset="0"/>
                <a:ea typeface="Calibri" panose="020F0502020204030204" pitchFamily="34" charset="0"/>
                <a:cs typeface="Times New Roman" panose="02020603050405020304" pitchFamily="18" charset="0"/>
              </a:rPr>
              <a:t>, getting along with and helping </a:t>
            </a:r>
            <a:r>
              <a:rPr lang="en-GB"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others</a:t>
            </a:r>
            <a:r>
              <a:rPr lang="en-GB" sz="2800" dirty="0">
                <a:solidFill>
                  <a:srgbClr val="1F497D"/>
                </a:solidFill>
                <a:latin typeface="Times New Roman" panose="02020603050405020304" pitchFamily="18" charset="0"/>
                <a:ea typeface="Calibri" panose="020F0502020204030204" pitchFamily="34" charset="0"/>
                <a:cs typeface="Times New Roman" panose="02020603050405020304" pitchFamily="18" charset="0"/>
              </a:rPr>
              <a:t>, knowing our </a:t>
            </a:r>
            <a:r>
              <a:rPr lang="en-GB"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strengths</a:t>
            </a:r>
            <a:r>
              <a:rPr lang="en-GB" sz="2800" dirty="0">
                <a:solidFill>
                  <a:srgbClr val="1F497D"/>
                </a:solidFill>
                <a:latin typeface="Times New Roman" panose="02020603050405020304" pitchFamily="18" charset="0"/>
                <a:ea typeface="Calibri" panose="020F0502020204030204" pitchFamily="34" charset="0"/>
                <a:cs typeface="Times New Roman" panose="02020603050405020304" pitchFamily="18" charset="0"/>
              </a:rPr>
              <a:t> and feeling </a:t>
            </a:r>
            <a:r>
              <a:rPr lang="en-GB"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proud</a:t>
            </a:r>
            <a:r>
              <a:rPr lang="en-GB" sz="2800" dirty="0">
                <a:solidFill>
                  <a:srgbClr val="1F497D"/>
                </a:solidFill>
                <a:latin typeface="Times New Roman" panose="02020603050405020304" pitchFamily="18" charset="0"/>
                <a:ea typeface="Calibri" panose="020F0502020204030204" pitchFamily="34" charset="0"/>
                <a:cs typeface="Times New Roman" panose="02020603050405020304" pitchFamily="18" charset="0"/>
              </a:rPr>
              <a:t> because we are doing our </a:t>
            </a:r>
            <a:r>
              <a:rPr lang="en-GB"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best</a:t>
            </a:r>
            <a:r>
              <a:rPr lang="en-GB" sz="2800" dirty="0">
                <a:solidFill>
                  <a:srgbClr val="1F497D"/>
                </a:solidFill>
                <a:latin typeface="Times New Roman" panose="02020603050405020304" pitchFamily="18" charset="0"/>
                <a:ea typeface="Calibri" panose="020F0502020204030204" pitchFamily="34" charset="0"/>
                <a:cs typeface="Times New Roman" panose="02020603050405020304" pitchFamily="18" charset="0"/>
              </a:rPr>
              <a:t>. It means we can </a:t>
            </a:r>
            <a:r>
              <a:rPr lang="en-GB"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cope</a:t>
            </a:r>
            <a:r>
              <a:rPr lang="en-GB" sz="2800" dirty="0">
                <a:solidFill>
                  <a:srgbClr val="1F497D"/>
                </a:solidFill>
                <a:latin typeface="Times New Roman" panose="02020603050405020304" pitchFamily="18" charset="0"/>
                <a:ea typeface="Calibri" panose="020F0502020204030204" pitchFamily="34" charset="0"/>
                <a:cs typeface="Times New Roman" panose="02020603050405020304" pitchFamily="18" charset="0"/>
              </a:rPr>
              <a:t> with the little problems and disappointments of life. It means </a:t>
            </a:r>
            <a:r>
              <a:rPr lang="en-GB"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enjoying</a:t>
            </a:r>
            <a:r>
              <a:rPr lang="en-GB" sz="2800" dirty="0">
                <a:solidFill>
                  <a:srgbClr val="1F497D"/>
                </a:solidFill>
                <a:latin typeface="Times New Roman" panose="02020603050405020304" pitchFamily="18" charset="0"/>
                <a:ea typeface="Calibri" panose="020F0502020204030204" pitchFamily="34" charset="0"/>
                <a:cs typeface="Times New Roman" panose="02020603050405020304" pitchFamily="18" charset="0"/>
              </a:rPr>
              <a:t> life, being </a:t>
            </a:r>
            <a:r>
              <a:rPr lang="en-GB"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grateful</a:t>
            </a:r>
            <a:r>
              <a:rPr lang="en-GB" sz="2800" dirty="0">
                <a:solidFill>
                  <a:srgbClr val="1F497D"/>
                </a:solidFill>
                <a:latin typeface="Times New Roman" panose="02020603050405020304" pitchFamily="18" charset="0"/>
                <a:ea typeface="Calibri" panose="020F0502020204030204" pitchFamily="34" charset="0"/>
                <a:cs typeface="Times New Roman" panose="02020603050405020304" pitchFamily="18" charset="0"/>
              </a:rPr>
              <a:t> for what we have and </a:t>
            </a:r>
            <a:r>
              <a:rPr lang="en-GB"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accepting ourselves </a:t>
            </a:r>
            <a:r>
              <a:rPr lang="en-GB" sz="2800" dirty="0">
                <a:solidFill>
                  <a:srgbClr val="1F497D"/>
                </a:solidFill>
                <a:latin typeface="Times New Roman" panose="02020603050405020304" pitchFamily="18" charset="0"/>
                <a:ea typeface="Calibri" panose="020F0502020204030204" pitchFamily="34" charset="0"/>
                <a:cs typeface="Times New Roman" panose="02020603050405020304" pitchFamily="18" charset="0"/>
              </a:rPr>
              <a:t>just as we are!</a:t>
            </a:r>
          </a:p>
          <a:p>
            <a:pPr lvl="1">
              <a:lnSpc>
                <a:spcPct val="115000"/>
              </a:lnSpc>
            </a:pPr>
            <a:r>
              <a:rPr lang="en-GB" b="1" i="1" dirty="0">
                <a:solidFill>
                  <a:srgbClr val="FF0000"/>
                </a:solidFill>
                <a:latin typeface="Times New Roman" panose="02020603050405020304" pitchFamily="18" charset="0"/>
                <a:cs typeface="Times New Roman" panose="02020603050405020304" pitchFamily="18" charset="0"/>
              </a:rPr>
              <a:t>Weaving Well-Being</a:t>
            </a:r>
            <a:endParaRPr lang="en-IE" b="1" i="1" dirty="0">
              <a:solidFill>
                <a:srgbClr val="FF0000"/>
              </a:solidFill>
              <a:latin typeface="Times New Roman" panose="02020603050405020304" pitchFamily="18" charset="0"/>
              <a:cs typeface="Times New Roman" panose="02020603050405020304" pitchFamily="18" charset="0"/>
            </a:endParaRPr>
          </a:p>
          <a:p>
            <a:endParaRPr lang="en-IE" dirty="0"/>
          </a:p>
          <a:p>
            <a:endParaRPr lang="en-IE" dirty="0"/>
          </a:p>
        </p:txBody>
      </p:sp>
      <p:sp>
        <p:nvSpPr>
          <p:cNvPr id="3" name="Title 2"/>
          <p:cNvSpPr>
            <a:spLocks noGrp="1"/>
          </p:cNvSpPr>
          <p:nvPr>
            <p:ph type="title"/>
          </p:nvPr>
        </p:nvSpPr>
        <p:spPr>
          <a:xfrm>
            <a:off x="457200" y="260648"/>
            <a:ext cx="8507288" cy="792088"/>
          </a:xfrm>
        </p:spPr>
        <p:txBody>
          <a:bodyPr/>
          <a:lstStyle/>
          <a:p>
            <a:r>
              <a:rPr lang="en-IE" dirty="0"/>
              <a:t> </a:t>
            </a:r>
            <a:br>
              <a:rPr lang="en-IE" dirty="0"/>
            </a:br>
            <a:r>
              <a:rPr lang="en-IE" dirty="0"/>
              <a:t>Language of Well-Being for Children</a:t>
            </a:r>
            <a:br>
              <a:rPr lang="en-IE" dirty="0"/>
            </a:br>
            <a:r>
              <a:rPr lang="en-IE" dirty="0"/>
              <a:t> </a:t>
            </a:r>
          </a:p>
        </p:txBody>
      </p:sp>
      <p:pic>
        <p:nvPicPr>
          <p:cNvPr id="4" name="Slide 7">
            <a:hlinkClick r:id="" action="ppaction://media"/>
          </p:cNvPr>
          <p:cNvPicPr>
            <a:picLocks noChangeAspect="1"/>
          </p:cNvPicPr>
          <p:nvPr>
            <a:videoFile r:link="rId1"/>
            <p:extLst>
              <p:ext uri="{DAA4B4D4-6D71-4841-9C94-3DE7FCFB9230}">
                <p14:media xmlns="" xmlns:p14="http://schemas.microsoft.com/office/powerpoint/2010/main" r:embed="rId4">
                  <p14:trim st="1000"/>
                </p14:media>
              </p:ext>
            </p:extLst>
          </p:nvPr>
        </p:nvPicPr>
        <p:blipFill>
          <a:blip r:embed="rId5" cstate="print"/>
          <a:stretch>
            <a:fillRect/>
          </a:stretch>
        </p:blipFill>
        <p:spPr>
          <a:xfrm>
            <a:off x="9468544" y="443136"/>
            <a:ext cx="609600" cy="609600"/>
          </a:xfrm>
          <a:prstGeom prst="rect">
            <a:avLst/>
          </a:prstGeom>
        </p:spPr>
      </p:pic>
    </p:spTree>
    <p:extLst>
      <p:ext uri="{BB962C8B-B14F-4D97-AF65-F5344CB8AC3E}">
        <p14:creationId xmlns="" xmlns:p14="http://schemas.microsoft.com/office/powerpoint/2010/main" val="3277681645"/>
      </p:ext>
    </p:extLst>
  </p:cSld>
  <p:clrMapOvr>
    <a:masterClrMapping/>
  </p:clrMapOvr>
  <p:transition spd="slow" advClick="0" advTm="2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6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88640"/>
            <a:ext cx="8712968" cy="922114"/>
          </a:xfrm>
        </p:spPr>
        <p:txBody>
          <a:bodyPr/>
          <a:lstStyle/>
          <a:p>
            <a:r>
              <a:rPr lang="en-GB" dirty="0">
                <a:latin typeface="Calibri" panose="020F0502020204030204" pitchFamily="34" charset="0"/>
                <a:cs typeface="Calibri" panose="020F0502020204030204" pitchFamily="34" charset="0"/>
              </a:rPr>
              <a:t> Why Focus on Well-being in Schools?</a:t>
            </a:r>
          </a:p>
        </p:txBody>
      </p:sp>
      <p:sp>
        <p:nvSpPr>
          <p:cNvPr id="3" name="Content Placeholder 2"/>
          <p:cNvSpPr>
            <a:spLocks noGrp="1"/>
          </p:cNvSpPr>
          <p:nvPr>
            <p:ph idx="1"/>
          </p:nvPr>
        </p:nvSpPr>
        <p:spPr>
          <a:xfrm>
            <a:off x="771146" y="2475548"/>
            <a:ext cx="4448926" cy="3113692"/>
          </a:xfrm>
        </p:spPr>
        <p:txBody>
          <a:bodyPr>
            <a:noAutofit/>
          </a:bodyPr>
          <a:lstStyle/>
          <a:p>
            <a:pPr marL="0" indent="0">
              <a:buNone/>
            </a:pPr>
            <a:r>
              <a:rPr lang="en-GB" sz="2800" dirty="0">
                <a:latin typeface="Calibri" panose="020F0502020204030204" pitchFamily="34" charset="0"/>
                <a:cs typeface="Calibri" panose="020F0502020204030204" pitchFamily="34" charset="0"/>
              </a:rPr>
              <a:t>The first aim of the SPHE curriculum is </a:t>
            </a:r>
          </a:p>
          <a:p>
            <a:pPr marL="0" indent="0">
              <a:buNone/>
            </a:pPr>
            <a:r>
              <a:rPr lang="en-GB" sz="2800" b="1" dirty="0">
                <a:latin typeface="Calibri" panose="020F0502020204030204" pitchFamily="34" charset="0"/>
                <a:cs typeface="Calibri" panose="020F0502020204030204" pitchFamily="34" charset="0"/>
              </a:rPr>
              <a:t>‘to promote the personal development and well-being of the child’</a:t>
            </a:r>
          </a:p>
          <a:p>
            <a:pPr marL="0" indent="0">
              <a:buNone/>
            </a:pPr>
            <a:r>
              <a:rPr lang="en-GB" sz="2800" b="1" i="1" dirty="0">
                <a:latin typeface="Calibri" panose="020F0502020204030204" pitchFamily="34" charset="0"/>
                <a:cs typeface="Calibri" panose="020F0502020204030204" pitchFamily="34" charset="0"/>
              </a:rPr>
              <a:t>-SPHE Curriculum, p.9 </a:t>
            </a:r>
          </a:p>
        </p:txBody>
      </p:sp>
      <p:pic>
        <p:nvPicPr>
          <p:cNvPr id="6" name="Picture 5">
            <a:extLst>
              <a:ext uri="{FF2B5EF4-FFF2-40B4-BE49-F238E27FC236}">
                <a16:creationId xmlns="" xmlns:a16="http://schemas.microsoft.com/office/drawing/2014/main" id="{CBCF34F9-9FF9-42CA-ABE5-DB9CBAB0B845}"/>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5508104" y="2348880"/>
            <a:ext cx="3068960" cy="3068960"/>
          </a:xfrm>
          <a:prstGeom prst="rect">
            <a:avLst/>
          </a:prstGeom>
        </p:spPr>
      </p:pic>
      <p:pic>
        <p:nvPicPr>
          <p:cNvPr id="4" name="Slide 8">
            <a:hlinkClick r:id="" action="ppaction://media"/>
          </p:cNvPr>
          <p:cNvPicPr>
            <a:picLocks noChangeAspect="1"/>
          </p:cNvPicPr>
          <p:nvPr>
            <a:audioFile r:link="rId1"/>
            <p:extLst>
              <p:ext uri="{DAA4B4D4-6D71-4841-9C94-3DE7FCFB9230}">
                <p14:media xmlns="" xmlns:p14="http://schemas.microsoft.com/office/powerpoint/2010/main" r:embed="rId5"/>
              </p:ext>
            </p:extLst>
          </p:nvPr>
        </p:nvPicPr>
        <p:blipFill>
          <a:blip r:embed="rId6" cstate="print"/>
          <a:stretch>
            <a:fillRect/>
          </a:stretch>
        </p:blipFill>
        <p:spPr>
          <a:xfrm>
            <a:off x="9612560" y="501154"/>
            <a:ext cx="609600" cy="609600"/>
          </a:xfrm>
          <a:prstGeom prst="rect">
            <a:avLst/>
          </a:prstGeom>
        </p:spPr>
      </p:pic>
    </p:spTree>
    <p:extLst>
      <p:ext uri="{BB962C8B-B14F-4D97-AF65-F5344CB8AC3E}">
        <p14:creationId xmlns="" xmlns:p14="http://schemas.microsoft.com/office/powerpoint/2010/main" val="472701358"/>
      </p:ext>
    </p:extLst>
  </p:cSld>
  <p:clrMapOvr>
    <a:masterClrMapping/>
  </p:clrMapOvr>
  <p:transition spd="slow" advClick="0" advTm="2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42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0"/>
            <a:ext cx="8964488" cy="1607344"/>
          </a:xfrm>
        </p:spPr>
        <p:txBody>
          <a:bodyPr>
            <a:normAutofit/>
          </a:bodyPr>
          <a:lstStyle/>
          <a:p>
            <a:r>
              <a:rPr lang="en-GB" dirty="0">
                <a:latin typeface="Calibri" panose="020F0502020204030204" pitchFamily="34" charset="0"/>
                <a:cs typeface="Calibri" panose="020F0502020204030204" pitchFamily="34" charset="0"/>
              </a:rPr>
              <a:t> Why Focus on Well-being in Schools?</a:t>
            </a:r>
            <a:endParaRPr lang="en-GB" dirty="0">
              <a:latin typeface="Constantia" panose="02030602050306030303" pitchFamily="18" charset="0"/>
            </a:endParaRPr>
          </a:p>
        </p:txBody>
      </p:sp>
      <p:sp>
        <p:nvSpPr>
          <p:cNvPr id="3" name="Content Placeholder 2"/>
          <p:cNvSpPr>
            <a:spLocks noGrp="1"/>
          </p:cNvSpPr>
          <p:nvPr>
            <p:ph idx="1"/>
          </p:nvPr>
        </p:nvSpPr>
        <p:spPr>
          <a:xfrm>
            <a:off x="1485900" y="2132856"/>
            <a:ext cx="6172200" cy="3186353"/>
          </a:xfrm>
        </p:spPr>
        <p:txBody>
          <a:bodyPr>
            <a:normAutofit/>
          </a:bodyPr>
          <a:lstStyle/>
          <a:p>
            <a:pPr marL="0" indent="0">
              <a:buNone/>
            </a:pPr>
            <a:r>
              <a:rPr lang="en-GB" sz="2800" dirty="0">
                <a:solidFill>
                  <a:srgbClr val="0070C0"/>
                </a:solidFill>
              </a:rPr>
              <a:t>Emotional well-being in childhood is the strongest childhood predictor of a successful and satisfying life in adulthood, with the child’s intellectual development being the weakest predictor.</a:t>
            </a:r>
          </a:p>
          <a:p>
            <a:pPr marL="0" indent="0">
              <a:buNone/>
            </a:pPr>
            <a:r>
              <a:rPr lang="en-GB" sz="2800" dirty="0"/>
              <a:t>(Layard, Clark, Cornaglia &amp; Vernoit, 2014)</a:t>
            </a:r>
          </a:p>
          <a:p>
            <a:pPr marL="0" indent="0">
              <a:buNone/>
            </a:pPr>
            <a:endParaRPr lang="en-GB" sz="2025" i="1" dirty="0"/>
          </a:p>
        </p:txBody>
      </p:sp>
      <p:pic>
        <p:nvPicPr>
          <p:cNvPr id="4" name="Slide 9">
            <a:hlinkClick r:id="" action="ppaction://media"/>
          </p:cNvPr>
          <p:cNvPicPr>
            <a:picLocks noChangeAspect="1"/>
          </p:cNvPicPr>
          <p:nvPr>
            <a:audioFile r:link="rId1"/>
            <p:extLst>
              <p:ext uri="{DAA4B4D4-6D71-4841-9C94-3DE7FCFB9230}">
                <p14:media xmlns="" xmlns:p14="http://schemas.microsoft.com/office/powerpoint/2010/main" r:embed="rId4"/>
              </p:ext>
            </p:extLst>
          </p:nvPr>
        </p:nvPicPr>
        <p:blipFill>
          <a:blip r:embed="rId5" cstate="print"/>
          <a:stretch>
            <a:fillRect/>
          </a:stretch>
        </p:blipFill>
        <p:spPr>
          <a:xfrm>
            <a:off x="9324528" y="620688"/>
            <a:ext cx="609600" cy="609600"/>
          </a:xfrm>
          <a:prstGeom prst="rect">
            <a:avLst/>
          </a:prstGeom>
        </p:spPr>
      </p:pic>
    </p:spTree>
    <p:extLst>
      <p:ext uri="{BB962C8B-B14F-4D97-AF65-F5344CB8AC3E}">
        <p14:creationId xmlns="" xmlns:p14="http://schemas.microsoft.com/office/powerpoint/2010/main" val="2186114702"/>
      </p:ext>
    </p:extLst>
  </p:cSld>
  <p:clrMapOvr>
    <a:masterClrMapping/>
  </p:clrMapOvr>
  <p:transition spd="slow" advClick="0" advTm="2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8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85145</TotalTime>
  <Words>3579</Words>
  <Application>Microsoft Office PowerPoint</Application>
  <PresentationFormat>On-screen Show (4:3)</PresentationFormat>
  <Paragraphs>321</Paragraphs>
  <Slides>38</Slides>
  <Notes>36</Notes>
  <HiddenSlides>0</HiddenSlides>
  <MMClips>36</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Office Theme</vt:lpstr>
      <vt:lpstr>Weaving Well-Being:  Background, Overview and  Implementation Guide</vt:lpstr>
      <vt:lpstr>Outline of Presentation</vt:lpstr>
      <vt:lpstr>Background to Weaving Well-Being</vt:lpstr>
      <vt:lpstr>Background to Weaving Well-Being</vt:lpstr>
      <vt:lpstr>Background to Weaving Well-Being</vt:lpstr>
      <vt:lpstr> Defining Well-Being</vt:lpstr>
      <vt:lpstr>  Language of Well-Being for Children  </vt:lpstr>
      <vt:lpstr> Why Focus on Well-being in Schools?</vt:lpstr>
      <vt:lpstr> Why Focus on Well-being in Schools?</vt:lpstr>
      <vt:lpstr> Why Focus on Well-being in Schools?</vt:lpstr>
      <vt:lpstr> Why Focus on Well-being in Schools?</vt:lpstr>
      <vt:lpstr> Why Focus on Well-being in Schools?</vt:lpstr>
      <vt:lpstr> Why Focus on Well-being in Schools?</vt:lpstr>
      <vt:lpstr> Why Focus on Well-being in Schools?</vt:lpstr>
      <vt:lpstr> Positive Psychology</vt:lpstr>
      <vt:lpstr> Positive Psychology</vt:lpstr>
      <vt:lpstr> Positive Psychology</vt:lpstr>
      <vt:lpstr>Structure of the Programme</vt:lpstr>
      <vt:lpstr>Structure of the Programme</vt:lpstr>
      <vt:lpstr>Structure of the Programme</vt:lpstr>
      <vt:lpstr>Structure of the Programme</vt:lpstr>
      <vt:lpstr>Programme Overview</vt:lpstr>
      <vt:lpstr> Programme Overview</vt:lpstr>
      <vt:lpstr>Programme Overview</vt:lpstr>
      <vt:lpstr>Programme Overview</vt:lpstr>
      <vt:lpstr>Programme Overview</vt:lpstr>
      <vt:lpstr>Programme Overview</vt:lpstr>
      <vt:lpstr>Programme Overview</vt:lpstr>
      <vt:lpstr>Overview of Lesson Plans</vt:lpstr>
      <vt:lpstr> Incremental Approach</vt:lpstr>
      <vt:lpstr> Incremental Approach</vt:lpstr>
      <vt:lpstr>Incremental Approach</vt:lpstr>
      <vt:lpstr>Implementation </vt:lpstr>
      <vt:lpstr>Implementation </vt:lpstr>
      <vt:lpstr>Initial Independent Research</vt:lpstr>
      <vt:lpstr>Further Information</vt:lpstr>
      <vt:lpstr>References</vt:lpstr>
      <vt:lpstr>References</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Conor</dc:creator>
  <cp:lastModifiedBy>Admin</cp:lastModifiedBy>
  <cp:revision>1072</cp:revision>
  <cp:lastPrinted>2017-02-22T16:34:49Z</cp:lastPrinted>
  <dcterms:created xsi:type="dcterms:W3CDTF">2016-04-29T14:41:23Z</dcterms:created>
  <dcterms:modified xsi:type="dcterms:W3CDTF">2018-02-27T12:03:45Z</dcterms:modified>
</cp:coreProperties>
</file>