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4" r:id="rId2"/>
    <p:sldId id="396" r:id="rId3"/>
    <p:sldId id="397" r:id="rId4"/>
    <p:sldId id="398" r:id="rId5"/>
    <p:sldId id="399" r:id="rId6"/>
    <p:sldId id="483" r:id="rId7"/>
    <p:sldId id="400" r:id="rId8"/>
    <p:sldId id="517" r:id="rId9"/>
    <p:sldId id="518" r:id="rId10"/>
    <p:sldId id="717" r:id="rId11"/>
    <p:sldId id="471" r:id="rId12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000"/>
    <a:srgbClr val="008000"/>
    <a:srgbClr val="00339A"/>
    <a:srgbClr val="009900"/>
    <a:srgbClr val="003BB0"/>
    <a:srgbClr val="002B82"/>
    <a:srgbClr val="002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83191" autoAdjust="0"/>
  </p:normalViewPr>
  <p:slideViewPr>
    <p:cSldViewPr>
      <p:cViewPr varScale="1">
        <p:scale>
          <a:sx n="74" d="100"/>
          <a:sy n="74" d="100"/>
        </p:scale>
        <p:origin x="13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59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144"/>
    </p:cViewPr>
  </p:sorterViewPr>
  <p:notesViewPr>
    <p:cSldViewPr>
      <p:cViewPr varScale="1">
        <p:scale>
          <a:sx n="77" d="100"/>
          <a:sy n="77" d="100"/>
        </p:scale>
        <p:origin x="25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889938" cy="498055"/>
          </a:xfrm>
          <a:prstGeom prst="rect">
            <a:avLst/>
          </a:prstGeom>
        </p:spPr>
        <p:txBody>
          <a:bodyPr vert="horz" lIns="94803" tIns="47402" rIns="94803" bIns="47402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3"/>
            <a:ext cx="2889938" cy="498055"/>
          </a:xfrm>
          <a:prstGeom prst="rect">
            <a:avLst/>
          </a:prstGeom>
        </p:spPr>
        <p:txBody>
          <a:bodyPr vert="horz" lIns="94803" tIns="47402" rIns="94803" bIns="47402" rtlCol="0"/>
          <a:lstStyle>
            <a:lvl1pPr algn="r">
              <a:defRPr sz="1300"/>
            </a:lvl1pPr>
          </a:lstStyle>
          <a:p>
            <a:fld id="{97287B22-9856-46A4-9128-BDAEDFECC86D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889938" cy="498054"/>
          </a:xfrm>
          <a:prstGeom prst="rect">
            <a:avLst/>
          </a:prstGeom>
        </p:spPr>
        <p:txBody>
          <a:bodyPr vert="horz" lIns="94803" tIns="47402" rIns="94803" bIns="47402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28585"/>
            <a:ext cx="2889938" cy="498054"/>
          </a:xfrm>
          <a:prstGeom prst="rect">
            <a:avLst/>
          </a:prstGeom>
        </p:spPr>
        <p:txBody>
          <a:bodyPr vert="horz" lIns="94803" tIns="47402" rIns="94803" bIns="47402" rtlCol="0" anchor="b"/>
          <a:lstStyle>
            <a:lvl1pPr algn="r">
              <a:defRPr sz="1300"/>
            </a:lvl1pPr>
          </a:lstStyle>
          <a:p>
            <a:fld id="{F9E9D5AA-0F79-458D-AC34-36B7F66B297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6978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889938" cy="498055"/>
          </a:xfrm>
          <a:prstGeom prst="rect">
            <a:avLst/>
          </a:prstGeom>
        </p:spPr>
        <p:txBody>
          <a:bodyPr vert="horz" lIns="94803" tIns="47402" rIns="94803" bIns="47402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3"/>
            <a:ext cx="2889938" cy="498055"/>
          </a:xfrm>
          <a:prstGeom prst="rect">
            <a:avLst/>
          </a:prstGeom>
        </p:spPr>
        <p:txBody>
          <a:bodyPr vert="horz" lIns="94803" tIns="47402" rIns="94803" bIns="47402" rtlCol="0"/>
          <a:lstStyle>
            <a:lvl1pPr algn="r">
              <a:defRPr sz="1300"/>
            </a:lvl1pPr>
          </a:lstStyle>
          <a:p>
            <a:fld id="{BA288E9A-1C4A-45FD-8F78-80D6113C122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03" tIns="47402" rIns="94803" bIns="47402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8"/>
            <a:ext cx="5335270" cy="3908613"/>
          </a:xfrm>
          <a:prstGeom prst="rect">
            <a:avLst/>
          </a:prstGeom>
        </p:spPr>
        <p:txBody>
          <a:bodyPr vert="horz" lIns="94803" tIns="47402" rIns="94803" bIns="474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4"/>
          </a:xfrm>
          <a:prstGeom prst="rect">
            <a:avLst/>
          </a:prstGeom>
        </p:spPr>
        <p:txBody>
          <a:bodyPr vert="horz" lIns="94803" tIns="47402" rIns="94803" bIns="47402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4"/>
          </a:xfrm>
          <a:prstGeom prst="rect">
            <a:avLst/>
          </a:prstGeom>
        </p:spPr>
        <p:txBody>
          <a:bodyPr vert="horz" lIns="94803" tIns="47402" rIns="94803" bIns="47402" rtlCol="0" anchor="b"/>
          <a:lstStyle>
            <a:lvl1pPr algn="r">
              <a:defRPr sz="1300"/>
            </a:lvl1pPr>
          </a:lstStyle>
          <a:p>
            <a:fld id="{5B01B609-7C12-4157-B563-10226318685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746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51419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27847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8107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7523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83643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60677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1D267-7881-4A05-ADAD-603C9755A3F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145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1507">
              <a:defRPr/>
            </a:pPr>
            <a:r>
              <a:rPr lang="en-GB" u="sng" dirty="0"/>
              <a:t>www.otb.ie/wwb-respect-rap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69466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t>11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2147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4">
            <a:extLst>
              <a:ext uri="{FF2B5EF4-FFF2-40B4-BE49-F238E27FC236}">
                <a16:creationId xmlns:a16="http://schemas.microsoft.com/office/drawing/2014/main" id="{8103005C-7125-4FF3-A51D-0AA774C81B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96337" y="6397856"/>
            <a:ext cx="153750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E" altLang="en-US" sz="1200" b="1" dirty="0">
                <a:solidFill>
                  <a:srgbClr val="104B90"/>
                </a:solidFill>
              </a:rPr>
              <a:t>www.otb.ie/WWB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C5A1D2-DDC3-4E42-B6CD-006D7CAA70FD}"/>
              </a:ext>
            </a:extLst>
          </p:cNvPr>
          <p:cNvSpPr/>
          <p:nvPr userDrawn="1"/>
        </p:nvSpPr>
        <p:spPr>
          <a:xfrm>
            <a:off x="-5067" y="0"/>
            <a:ext cx="576064" cy="6858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82AA1-B07D-4986-88FC-0A54FD8654B3}"/>
              </a:ext>
            </a:extLst>
          </p:cNvPr>
          <p:cNvSpPr/>
          <p:nvPr userDrawn="1"/>
        </p:nvSpPr>
        <p:spPr>
          <a:xfrm>
            <a:off x="-1" y="6003383"/>
            <a:ext cx="9149001" cy="899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E550BE-4F6C-4EA9-A325-3C1B54CC995A}"/>
              </a:ext>
            </a:extLst>
          </p:cNvPr>
          <p:cNvSpPr/>
          <p:nvPr userDrawn="1"/>
        </p:nvSpPr>
        <p:spPr>
          <a:xfrm>
            <a:off x="-5068" y="1106837"/>
            <a:ext cx="9149067" cy="8991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4A7B2DA-CC60-40C1-BBF8-1288F9B813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79411"/>
            <a:ext cx="1385316" cy="5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>
            <a:extLst>
              <a:ext uri="{FF2B5EF4-FFF2-40B4-BE49-F238E27FC236}">
                <a16:creationId xmlns:a16="http://schemas.microsoft.com/office/drawing/2014/main" id="{5108D3DD-594A-4EC4-A200-49C4B991466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96337" y="6397856"/>
            <a:ext cx="153750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E" altLang="en-US" sz="1200" b="1" dirty="0">
                <a:solidFill>
                  <a:srgbClr val="104B90"/>
                </a:solidFill>
              </a:rPr>
              <a:t>www.otb.ie/WWB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8955EC-D616-44C7-AD32-FF071AB6CB2A}"/>
              </a:ext>
            </a:extLst>
          </p:cNvPr>
          <p:cNvSpPr/>
          <p:nvPr userDrawn="1"/>
        </p:nvSpPr>
        <p:spPr>
          <a:xfrm>
            <a:off x="-5067" y="0"/>
            <a:ext cx="576064" cy="6858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90B66B-DB83-42F3-8F55-ACED1713E3D7}"/>
              </a:ext>
            </a:extLst>
          </p:cNvPr>
          <p:cNvSpPr/>
          <p:nvPr userDrawn="1"/>
        </p:nvSpPr>
        <p:spPr>
          <a:xfrm>
            <a:off x="-1" y="6003383"/>
            <a:ext cx="9149001" cy="899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1A2AA2-4B71-402B-8C4A-CCC1556D1209}"/>
              </a:ext>
            </a:extLst>
          </p:cNvPr>
          <p:cNvSpPr/>
          <p:nvPr userDrawn="1"/>
        </p:nvSpPr>
        <p:spPr>
          <a:xfrm>
            <a:off x="-5068" y="1106837"/>
            <a:ext cx="9149067" cy="8991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EF9ACF66-1658-4979-B422-CBA8A819CC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79411"/>
            <a:ext cx="1385316" cy="5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4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00113" y="1628775"/>
            <a:ext cx="7488237" cy="4525963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3C16BC-3C8D-463D-AFBF-6435E04AE02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1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1CA26C-2658-4FEE-88B3-C4DA8B24EC73}" type="datetimeFigureOut">
              <a:rPr lang="en-IE"/>
              <a:pPr>
                <a:defRPr/>
              </a:pPr>
              <a:t>15/06/2022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5B1FF2-D517-4A7C-B012-2B6CC0CFAF6B}" type="slidenum">
              <a:rPr lang="en-IE" altLang="en-US"/>
              <a:pPr/>
              <a:t>‹#›</a:t>
            </a:fld>
            <a:endParaRPr lang="en-IE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GuT9-_Y5J4?feature=oembed" TargetMode="Externa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188640"/>
            <a:ext cx="7772400" cy="1080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339A"/>
                </a:solidFill>
              </a:rPr>
              <a:t>Positive Relationships</a:t>
            </a:r>
            <a:endParaRPr lang="en-GB" sz="3600" b="1" dirty="0">
              <a:solidFill>
                <a:srgbClr val="00339A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67644" y="3660120"/>
            <a:ext cx="654826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400" dirty="0"/>
              <a:t>Lesson 2</a:t>
            </a:r>
          </a:p>
          <a:p>
            <a:pPr algn="ctr"/>
            <a:r>
              <a:rPr lang="en-GB" sz="4400" dirty="0"/>
              <a:t>Step 1: Respect</a:t>
            </a:r>
            <a:endParaRPr lang="en-IE" sz="4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32D14B-5492-44D3-A3D8-F27278A7F79A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16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5B54C80-99E3-4E3B-9091-26B76E16D8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264" y="1536462"/>
            <a:ext cx="2097024" cy="211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8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Have a look!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2412" y="1268760"/>
            <a:ext cx="7499176" cy="710632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/>
              <a:t>Lets watch a video about respect.</a:t>
            </a:r>
            <a:endParaRPr lang="en-GB" sz="20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B25E520-6C21-4733-8AF9-BB360A41F175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25</a:t>
            </a:r>
          </a:p>
        </p:txBody>
      </p:sp>
      <p:pic>
        <p:nvPicPr>
          <p:cNvPr id="4" name="Online Media 3" title="Respect Rap Only">
            <a:hlinkClick r:id="" action="ppaction://media"/>
            <a:extLst>
              <a:ext uri="{FF2B5EF4-FFF2-40B4-BE49-F238E27FC236}">
                <a16:creationId xmlns:a16="http://schemas.microsoft.com/office/drawing/2014/main" id="{E549D980-FF6F-44FF-A027-FD4B201CC59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75656" y="2204864"/>
            <a:ext cx="640071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3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Pupil Book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6410" y="1412776"/>
            <a:ext cx="5257758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Now it’s time to do some activities in our </a:t>
            </a:r>
            <a:r>
              <a:rPr lang="en-GB" sz="2800" b="1" i="1" dirty="0">
                <a:solidFill>
                  <a:srgbClr val="CA0000"/>
                </a:solidFill>
              </a:rPr>
              <a:t>Weaving Well-Being </a:t>
            </a:r>
            <a:br>
              <a:rPr lang="en-GB" sz="2800" b="1" i="1" dirty="0">
                <a:solidFill>
                  <a:srgbClr val="CA0000"/>
                </a:solidFill>
              </a:rPr>
            </a:br>
            <a:r>
              <a:rPr lang="en-GB" sz="2800" b="1" i="1" dirty="0">
                <a:solidFill>
                  <a:srgbClr val="CA0000"/>
                </a:solidFill>
              </a:rPr>
              <a:t>Pupil Books</a:t>
            </a:r>
            <a:r>
              <a:rPr lang="en-GB" sz="2800" dirty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2800" dirty="0"/>
              <a:t>We will also have a homework challenge to try this week to help us to </a:t>
            </a:r>
            <a:r>
              <a:rPr lang="en-GB" sz="2800" b="1" i="1" dirty="0">
                <a:solidFill>
                  <a:srgbClr val="CA0000"/>
                </a:solidFill>
              </a:rPr>
              <a:t>create</a:t>
            </a:r>
            <a:r>
              <a:rPr lang="en-GB" sz="2800" dirty="0"/>
              <a:t> our own </a:t>
            </a:r>
            <a:r>
              <a:rPr lang="en-GB" sz="2800" b="1" i="1" dirty="0">
                <a:solidFill>
                  <a:srgbClr val="CA0000"/>
                </a:solidFill>
              </a:rPr>
              <a:t>well-being</a:t>
            </a:r>
            <a:r>
              <a:rPr lang="en-GB" sz="2800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773972"/>
            <a:ext cx="2340062" cy="3310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3E75F10-CD22-43F6-A848-28D6A2B47C0B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64662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8221" y="283112"/>
            <a:ext cx="3524713" cy="924475"/>
          </a:xfrm>
        </p:spPr>
        <p:txBody>
          <a:bodyPr/>
          <a:lstStyle/>
          <a:p>
            <a:r>
              <a:rPr lang="en-GB" dirty="0"/>
              <a:t>Respect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13362" y="1700808"/>
            <a:ext cx="7341137" cy="3888431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What do you think the word ‘respect’ means?</a:t>
            </a:r>
          </a:p>
          <a:p>
            <a:pPr marL="0" indent="0">
              <a:buNone/>
            </a:pPr>
            <a:r>
              <a:rPr lang="en-GB" sz="2400" dirty="0"/>
              <a:t>We can think of respect in two ways: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A feeling of </a:t>
            </a:r>
            <a:r>
              <a:rPr lang="en-GB" sz="2400" dirty="0">
                <a:solidFill>
                  <a:srgbClr val="CA0000"/>
                </a:solidFill>
              </a:rPr>
              <a:t>admiration</a:t>
            </a:r>
            <a:r>
              <a:rPr lang="en-GB" sz="2400" dirty="0"/>
              <a:t> for someone you really </a:t>
            </a:r>
            <a:br>
              <a:rPr lang="en-GB" sz="2400" dirty="0"/>
            </a:br>
            <a:r>
              <a:rPr lang="en-GB" sz="2400" dirty="0"/>
              <a:t>look up to.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A way of treating people based on the idea that we are all </a:t>
            </a:r>
            <a:r>
              <a:rPr lang="en-GB" sz="2400" dirty="0">
                <a:solidFill>
                  <a:srgbClr val="CA0000"/>
                </a:solidFill>
              </a:rPr>
              <a:t>equal and important</a:t>
            </a:r>
            <a:r>
              <a:rPr lang="en-GB" sz="2400" dirty="0"/>
              <a:t>. This means accepting people as they are and recognising their</a:t>
            </a:r>
            <a:r>
              <a:rPr lang="en-GB" sz="2400" dirty="0">
                <a:solidFill>
                  <a:srgbClr val="CA0000"/>
                </a:solidFill>
              </a:rPr>
              <a:t> rights </a:t>
            </a:r>
            <a:r>
              <a:rPr lang="en-GB" sz="2400" dirty="0"/>
              <a:t>and </a:t>
            </a:r>
            <a:r>
              <a:rPr lang="en-GB" sz="2400" dirty="0">
                <a:solidFill>
                  <a:srgbClr val="CA0000"/>
                </a:solidFill>
              </a:rPr>
              <a:t>needs</a:t>
            </a:r>
            <a:r>
              <a:rPr lang="en-GB" sz="2400" dirty="0"/>
              <a:t>.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2400" dirty="0"/>
              <a:t>This programme is based on the </a:t>
            </a:r>
            <a:r>
              <a:rPr lang="en-GB" sz="2400" b="1" dirty="0">
                <a:solidFill>
                  <a:srgbClr val="CA0000"/>
                </a:solidFill>
              </a:rPr>
              <a:t>second meaning</a:t>
            </a:r>
            <a:r>
              <a:rPr lang="en-GB" sz="2400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2FAEA8-2709-452E-A6EE-0EF0D2AB6690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17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F9D4E2E-4849-49BD-B1C6-86CCB25ED0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71" y="332656"/>
            <a:ext cx="1047003" cy="105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64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692E854F-F2A7-41C1-B24D-ECBD3B086B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385628"/>
            <a:ext cx="3744416" cy="2233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599" y="116632"/>
            <a:ext cx="7850833" cy="1320800"/>
          </a:xfrm>
        </p:spPr>
        <p:txBody>
          <a:bodyPr/>
          <a:lstStyle/>
          <a:p>
            <a:r>
              <a:rPr lang="en-GB" dirty="0"/>
              <a:t>Treating Others with Respect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5" y="1698908"/>
            <a:ext cx="60486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Let’s think about what it means 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to show others respect</a:t>
            </a:r>
            <a:r>
              <a:rPr lang="en-GB" sz="2600" dirty="0">
                <a:latin typeface="+mn-lt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0383" y="2852936"/>
            <a:ext cx="55446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When we show respect to others, 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we value their </a:t>
            </a:r>
            <a:r>
              <a:rPr lang="en-GB" sz="2400" dirty="0">
                <a:solidFill>
                  <a:srgbClr val="CA0000"/>
                </a:solidFill>
                <a:latin typeface="+mn-lt"/>
              </a:rPr>
              <a:t>rights</a:t>
            </a:r>
            <a:r>
              <a:rPr lang="en-GB" sz="2400" dirty="0">
                <a:latin typeface="+mn-lt"/>
              </a:rPr>
              <a:t> and </a:t>
            </a:r>
            <a:r>
              <a:rPr lang="en-GB" sz="2400" dirty="0">
                <a:solidFill>
                  <a:srgbClr val="CA0000"/>
                </a:solidFill>
                <a:latin typeface="+mn-lt"/>
              </a:rPr>
              <a:t>feelings</a:t>
            </a:r>
            <a:r>
              <a:rPr lang="en-GB" sz="2400" dirty="0">
                <a:latin typeface="+mn-lt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GB" sz="2400" dirty="0">
                <a:latin typeface="+mn-lt"/>
              </a:rPr>
              <a:t>We show that we understand that 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we are all </a:t>
            </a:r>
            <a:r>
              <a:rPr lang="en-GB" sz="2400" dirty="0">
                <a:solidFill>
                  <a:srgbClr val="CA0000"/>
                </a:solidFill>
                <a:latin typeface="+mn-lt"/>
              </a:rPr>
              <a:t>equally important</a:t>
            </a:r>
            <a:r>
              <a:rPr lang="en-GB" sz="2400" dirty="0">
                <a:latin typeface="+mn-lt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GB" sz="2400" dirty="0">
                <a:latin typeface="+mn-lt"/>
              </a:rPr>
              <a:t>We can accept that others are </a:t>
            </a:r>
            <a:r>
              <a:rPr lang="en-GB" sz="2400" dirty="0">
                <a:solidFill>
                  <a:srgbClr val="CA0000"/>
                </a:solidFill>
                <a:latin typeface="+mn-lt"/>
              </a:rPr>
              <a:t>different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and may have different opinions to us.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6AA2A92-42F9-46F3-9675-D8A9DC10BDE8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87292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7975" y="266386"/>
            <a:ext cx="8836026" cy="922114"/>
          </a:xfrm>
        </p:spPr>
        <p:txBody>
          <a:bodyPr/>
          <a:lstStyle/>
          <a:p>
            <a:r>
              <a:rPr lang="en-GB" sz="3200" dirty="0"/>
              <a:t>Why is Respect so Important in Relationships?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59631" y="1844824"/>
            <a:ext cx="6768753" cy="403244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800" dirty="0"/>
              <a:t>Why do you think that respect is </a:t>
            </a:r>
            <a:br>
              <a:rPr lang="en-GB" sz="2800" dirty="0"/>
            </a:br>
            <a:r>
              <a:rPr lang="en-GB" sz="2800" dirty="0"/>
              <a:t>so important in relationships?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800" dirty="0"/>
              <a:t>Respect is important in relationships because </a:t>
            </a:r>
            <a:br>
              <a:rPr lang="en-GB" sz="2800" dirty="0"/>
            </a:br>
            <a:r>
              <a:rPr lang="en-GB" sz="2800" dirty="0"/>
              <a:t>it is an </a:t>
            </a:r>
            <a:r>
              <a:rPr lang="en-GB" sz="2800" dirty="0">
                <a:solidFill>
                  <a:srgbClr val="CA0000"/>
                </a:solidFill>
              </a:rPr>
              <a:t>attitude</a:t>
            </a:r>
            <a:r>
              <a:rPr lang="en-GB" sz="2800" dirty="0"/>
              <a:t> and a </a:t>
            </a:r>
            <a:r>
              <a:rPr lang="en-GB" sz="2800" dirty="0">
                <a:solidFill>
                  <a:srgbClr val="CA0000"/>
                </a:solidFill>
              </a:rPr>
              <a:t>way of behaving </a:t>
            </a:r>
            <a:br>
              <a:rPr lang="en-GB" sz="2800" dirty="0"/>
            </a:br>
            <a:r>
              <a:rPr lang="en-GB" sz="2800" dirty="0"/>
              <a:t>which values people’s feelings.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800" dirty="0"/>
              <a:t>Everybody has the right to feel </a:t>
            </a:r>
            <a:br>
              <a:rPr lang="en-GB" sz="2800" dirty="0"/>
            </a:br>
            <a:r>
              <a:rPr lang="en-GB" sz="2800" b="1" dirty="0">
                <a:solidFill>
                  <a:srgbClr val="CA0000"/>
                </a:solidFill>
              </a:rPr>
              <a:t>equal</a:t>
            </a:r>
            <a:r>
              <a:rPr lang="en-GB" sz="2800" dirty="0"/>
              <a:t> and </a:t>
            </a:r>
            <a:r>
              <a:rPr lang="en-GB" sz="2800" b="1" dirty="0">
                <a:solidFill>
                  <a:srgbClr val="CA0000"/>
                </a:solidFill>
              </a:rPr>
              <a:t>important</a:t>
            </a:r>
            <a:r>
              <a:rPr lang="en-GB" sz="2800" dirty="0"/>
              <a:t> in their own way. 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AutoShape 2" descr="data:image/png;base64,iVBORw0KGgoAAAANSUhEUgAAAaQAAAB4CAMAAACKGXbnAAAAgVBMVEUAAAD///+ysrLc3NzS0tJiYmLX19d7e3v5+fnHx8cSEhLDw8OUlJReXl5mZma5ubmioqJRUVHv7++9vb0uLi6EhIRHR0eNjY2ZmZnj4+NWVlZvb2/b29s+Pj50dHSqqqqenp7q6upLS0smJiZDQ0M7OzsZGRkdHR2Hh4cjIyMMDAzV/2mgAAAMkklEQVR4nO2d62KqvBKGC6JApYp4RK2K1S5X7/8Ct6DMDCETwRLC/pbvrzbkOI/AJIHh7a2Tsl4iMk2DkWmzdEumaTAybZZuyTQNRqbN0i2ZpsHItFm6JdM0GJk2S7dkmgYj02bplkzTYGTaLN1S09bdBXetfvIkF5KagzS0b9pH94StnUvIGY+D+W7nLle272Gqs1+6u918GY4HzdlSm5qG5EPN73lS74nGHnV7nWfc3hNW8qLhN6l0ek+MN3Wa6oCeAaGSBNLgicYedbufZ8x/AQdZ0fi7UOnwliqc0E1YUbPqIXisLkFKhEpvkJY1m2pF/vmU6XyQHa1h/0rqEqSZUGkGaVC3qVY0zXuzlB2tbrdq6hAkX6w0g3Ss21Qr+jcgSRwHdA9CJ44H+4+0bxEkrqe9OPaX6yfN2qz+DUgSwRwgIYnDPLH/0HBt6p+FlGcpnCthuaNd0L8KycuzFMYd5KkJW87zuEOP9HzRJiFN3HC4je498WJ/734LOTRCioNJeuhzfm1jlGfMIXnOXbeE6x9wYXMH2YHEihxnsIOO3rLTBiLbPd8O/hmFSaHtbV79feyJP53GNMP15pbbaFmoNG31pix/csjynS5kpePaLbil7gZOuWPV7fY2kf5M4uK8Qxsk/5McXsGKQw7JyRPWXEsry1Y25KyLRxbUThM6mHie/Yk/ek+ce4WkKJwku2tJ0sYpyUs/tIA0g1zcrdajo9MFacRkLEHqcy2FSkjeunxsh81/4GC83GsM8oNhuegfPM3gjJ5bbjHToEVIlrXDTJogifNSUEOQSlPcTMcypBhsDpAm0rJws4QC6z9inqhNSNYZMumBdGYzNgPJkRxJBecSQPrAg4G6b/nNYcgcv2qkD5IXD7ZxRCshg9QCSbzkE1WHdOAh4Qx3NO0lvSle+vL70oekaFA88jccxLGDXR09hnQ7lRqFlLYa76FTx1BWjQ5IMTmw9OOoN7zARJWBlG415Sl/x9k+09aKbXsM9zb3th+V5T6JtUHZz0eQxvl/q3vOCLoWSyD9fBZOvNvm196259D9sU06Vh/S0RdufG94OsG8RQckdBrWpSQGkkV+oDNaF8yTxpjmi5WR+mMe0pIOyYWiTuE4hfQeZgaL4Tdx9SUsIVPzk1nsGfwSNEDCy8EJ0kqT2TIkuIYVIMHliEDK11w/MAmq25cgHS/heDq1V6P0EPjX5PKfTx2/BPvjPR3qgha1rTh8fbYDCW8l6Nc2CQky0p33PG0jQCpchrAftA1Y2L25DjipLlsL3MemIc12h7ETCxNbnZDAwZ+UjdMEJDCQG4LgpnQ/eQHS1iooTz7vsSi45DEHCX52Cy2QXF++OqUTEtxqiafSJCS4Tcn0fctDJrNU4t5vUQ4HCZJ0QAplNWTSCQkSycJ1k5DIVJztCQOJm1/R/kogwdS5eUgLxRJvK5CIgZqExK040Z4wkEqbvwWxkHp5UuOQFmLRqIcX6BckiQxAIudRvN8t0iTcTvtPXO7mtkRKSNDqeVwuuU9ah3SBIrhgjJ6/TkhfeSJxkbU4DoJ7TfXIcfjDF20TEu6u4MSuHUjQHtk60OKCHy1WDCQcUcIWbRNSJCnSDqRAktokJFzRKG6ppsoXkjlIcD/blIp64tpdJUhuqZ46dvMkRdq5J6GfiyPgd2afWBbCRe/i2r4V7fJsHCRcmBOvlXa+OFsP0qclUWWzJVAE5xVIRCckUmx3+6n4uM/WBCQy26ErQ9nzEPeH/DlIFm7kbQjh6PADCySVIGEXymdzDbsR12qfrQGMpqQarZDoksDnblfY6G4CUsEJ39lOL44d+77i/wgSnc5ODsNtHG+nwW2Zuw4k3NF6C5x4a4+e208aWSpphaQq1wgkS3zmCfUIkmJDsg4kdGFlFlCMX5DiMUTdkBSbm81A8lhKDyHh0EXVgrQXS9Mm+OGXVF4Vwiu4XkilNdAF3JSagUTcRUEPHIfMCkzRu0dfDVLpURvaAtOATD+FpwHTNZF2vLtUxaemVlV2ZutBsnzpA0nv986rIKVOoEzizqwakrfgLaCyVElz4sD4R3qfgrGjcwJXkPiJxkqGiNGh20XkMap8+VB4OJJCKlR2yRPFd2uv3pz4dMBpBZd4eGFG5nxd2wpPQll3mB8D7xqnUts8qfD7mRbeyqFHqtst02Q1dAbO9KBelPy9JIZI9m6/P7pMn35Su4ISP7xsRtdm3MCu+8azYwduWnS33PvR4+wyeY59CILVfuwUB6nZ2M/quUH+V2WaBiPTZumWTNNgZNos3ZJpGoxMm6VbMk2DkWmzdEumaTAybZZuyTQNRqbN0i2ZpsHItFm6JdM0GJk2S7dkmgYj02bplkzTYGTaLN2SaRqMTJulWzJNg5Fps3RLpmkwMm2Wbqmj5jD9I+mYTOOQy7RVOibTOOQybZWOyTQOuUxbpWMyjUMu01bpmEzjkMu0VTom0zjkMm2Vjsk0DrlMW6Vjati6PryMCEnDctILEqNA/l2PhiHhw5zw6Nj6ibZas0rHxFigSUJX4VOgAKn/RFutWaVjYizQJCHrBemXYizQJCHrBemXYizQJCHrBemXYizQJCHrBemXYizQJCHrBemXYizQJCHrBemXYizQJCGrHUjvP8rD/89iLFALQW8Yuus8SOD3YrMaiq90aYV0CvzkniFyQklMfEazlZO+1uXF43SuPcqlrOAI2Uj84S9IlEdsR503AYmvGV0Nt3lQItOvIcXSH/Ci+PKpRkih+P6cJ/n+gESbwru+U3yHNFaVgtcp6Ycasaw8JH+uRDqo0vueZTEWqG44rl/fNC6pNkjyqJXqqI+pvmJpwVQ9VTlp+E+EpI4ZybUYLZTFNEKivzpdkGbcW6il+AeCPphyqdqH9CgCok5Ibwlk0gNJEeRM/RloFSMjkPhPowgFq9YnKIf0vlhPFn8LlWDntUAib9IPlh/nz/6KnFjiy/lUiliBVhuQku2glxR9K3VEUMYC1Q2XQjoe4M35+CCrRQskQOJBqAPcm9q+8aJ3yygcnc6LzQHD72iFFE1dOGlG5H6gnl0w2aobLnZFhxujFkEMCh2QVpBMvkCEUS/47/bQoFUQZQO/paAPkh8IVzXy8UcuQE4mxgLVDVcWBmaCsGo6IEEq9RIwauWBHTKJWYU3bIzTrw9SWRh3TumHP7JAXXkR+SoXDEkDJAy9Wrj9QCprry+sjwRpMgDpe3aSxMqSSW6B+pAif38ZLd6LleuEhObah3sQzpuiN0ZzrI9cJ1uE9LHc+9tEGJp+SENm9qgTEj8blY2HCH+9dG2hJUgTO5H3Vjekw+MhaYD0MOIT1yn0LaYktRVILh8CSi+kmA+CqRVSrcxUGGeLehxtQBI+4FOQVkil5cjZBMO4vyBRlU6jZJDA31ohEVdhcfCzVXjk1s7lbhXIxC4M4eVuTFJrQ5Kugqsg0cCFw2U/mzIdIEUnJBznD5zMONlvx3GovoOUCecmdNmxNiRyGlaCRGJ2otHQGdUJCWeDeBVpBxKaiwtJy2glra82JBJLuRIkXLEiv412IM0kJdqBRD4DIVtCPrLrymQJnFimIiT038nHerFGBSSMFUzuZu1AkpXAUeqERG5KXinG+bqnCJ9OKkTPtCIk8nYB3pTw9FJAGkgKtnRPwt8rLOl6uG2vFdKFHDjQA39WiaWKcS/5UMOCRDFWQiLLFdaw//da8kK+BFHtTELH6piIHZGLsUBVs5GlhiBt0XNoa1ohFacdg9DtH0+T0XJ8HzgP6Vyos+f7xQjFSkhfllIKSORWmGQ/49mcDkAnJPXsTS+k8sSDSvH5+nLwbyolJPVnH1TmUO806p0nKR9i0gxJuX6ngPSWqBpRQ1qriip/s+qX5bRCknx0A70X3ZAUn7hVQpKcgzjVVEOS2DoKsBZVyXIY/gT3ZvWu3XnHYoWbllYcbvqaMlkj5VanaLBkjd/6egCpRCkgO43qq794mV215IKnGpPHTzY9OlmDXqHDB5AmT7QlHcGl/At1An7z/K4RuVRuN5Vd8FRH4mh4qT8t+dyEXBNaMl2yQODKE5+xQHXDZePau6P+aB7Kv6vRnLhBnHcre+gMBo4/tINNadYk12w5dnpb355nF+wakK5OwMX2ez1nunr0WLG05GDg2xfV00xVpdnaT6qBgXGqBakjMkhCIY0DfkFqShoH/ILUlDQO+AWpKWkc8AtSU9I44BekpqRxwC9ITUnjgF+QmpLGAZ8c/yan5m68QZnGIZdpq3RMpnHIZdoqHZNpHHKZtkrHZBqHXKat0jGZxiGXaat0S/8DaQrVrvPy3kI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data:image/png;base64,iVBORw0KGgoAAAANSUhEUgAAAaQAAAB4CAMAAACKGXbnAAAAgVBMVEUAAAD///+ysrLc3NzS0tJiYmLX19d7e3v5+fnHx8cSEhLDw8OUlJReXl5mZma5ubmioqJRUVHv7++9vb0uLi6EhIRHR0eNjY2ZmZnj4+NWVlZvb2/b29s+Pj50dHSqqqqenp7q6upLS0smJiZDQ0M7OzsZGRkdHR2Hh4cjIyMMDAzV/2mgAAAMkklEQVR4nO2d62KqvBKGC6JApYp4RK2K1S5X7/8Ct6DMDCETwRLC/pbvrzbkOI/AJIHh7a2Tsl4iMk2DkWmzdEumaTAybZZuyTQNRqbN0i2ZpsHItFm6JdM0GJk2S7dkmgYj02bplkzTYGTaLN1S09bdBXetfvIkF5KagzS0b9pH94StnUvIGY+D+W7nLle272Gqs1+6u918GY4HzdlSm5qG5EPN73lS74nGHnV7nWfc3hNW8qLhN6l0ek+MN3Wa6oCeAaGSBNLgicYedbufZ8x/AQdZ0fi7UOnwliqc0E1YUbPqIXisLkFKhEpvkJY1m2pF/vmU6XyQHa1h/0rqEqSZUGkGaVC3qVY0zXuzlB2tbrdq6hAkX6w0g3Ss21Qr+jcgSRwHdA9CJ44H+4+0bxEkrqe9OPaX6yfN2qz+DUgSwRwgIYnDPLH/0HBt6p+FlGcpnCthuaNd0L8KycuzFMYd5KkJW87zuEOP9HzRJiFN3HC4je498WJ/734LOTRCioNJeuhzfm1jlGfMIXnOXbeE6x9wYXMH2YHEihxnsIOO3rLTBiLbPd8O/hmFSaHtbV79feyJP53GNMP15pbbaFmoNG31pix/csjynS5kpePaLbil7gZOuWPV7fY2kf5M4uK8Qxsk/5McXsGKQw7JyRPWXEsry1Y25KyLRxbUThM6mHie/Yk/ek+ce4WkKJwku2tJ0sYpyUs/tIA0g1zcrdajo9MFacRkLEHqcy2FSkjeunxsh81/4GC83GsM8oNhuegfPM3gjJ5bbjHToEVIlrXDTJogifNSUEOQSlPcTMcypBhsDpAm0rJws4QC6z9inqhNSNYZMumBdGYzNgPJkRxJBecSQPrAg4G6b/nNYcgcv2qkD5IXD7ZxRCshg9QCSbzkE1WHdOAh4Qx3NO0lvSle+vL70oekaFA88jccxLGDXR09hnQ7lRqFlLYa76FTx1BWjQ5IMTmw9OOoN7zARJWBlG415Sl/x9k+09aKbXsM9zb3th+V5T6JtUHZz0eQxvl/q3vOCLoWSyD9fBZOvNvm196259D9sU06Vh/S0RdufG94OsG8RQckdBrWpSQGkkV+oDNaF8yTxpjmi5WR+mMe0pIOyYWiTuE4hfQeZgaL4Tdx9SUsIVPzk1nsGfwSNEDCy8EJ0kqT2TIkuIYVIMHliEDK11w/MAmq25cgHS/heDq1V6P0EPjX5PKfTx2/BPvjPR3qgha1rTh8fbYDCW8l6Nc2CQky0p33PG0jQCpchrAftA1Y2L25DjipLlsL3MemIc12h7ETCxNbnZDAwZ+UjdMEJDCQG4LgpnQ/eQHS1iooTz7vsSi45DEHCX52Cy2QXF++OqUTEtxqiafSJCS4Tcn0fctDJrNU4t5vUQ4HCZJ0QAplNWTSCQkSycJ1k5DIVJztCQOJm1/R/kogwdS5eUgLxRJvK5CIgZqExK040Z4wkEqbvwWxkHp5UuOQFmLRqIcX6BckiQxAIudRvN8t0iTcTvtPXO7mtkRKSNDqeVwuuU9ah3SBIrhgjJ6/TkhfeSJxkbU4DoJ7TfXIcfjDF20TEu6u4MSuHUjQHtk60OKCHy1WDCQcUcIWbRNSJCnSDqRAktokJFzRKG6ppsoXkjlIcD/blIp64tpdJUhuqZ46dvMkRdq5J6GfiyPgd2afWBbCRe/i2r4V7fJsHCRcmBOvlXa+OFsP0qclUWWzJVAE5xVIRCckUmx3+6n4uM/WBCQy26ErQ9nzEPeH/DlIFm7kbQjh6PADCySVIGEXymdzDbsR12qfrQGMpqQarZDoksDnblfY6G4CUsEJ39lOL44d+77i/wgSnc5ODsNtHG+nwW2Zuw4k3NF6C5x4a4+e208aWSpphaQq1wgkS3zmCfUIkmJDsg4kdGFlFlCMX5DiMUTdkBSbm81A8lhKDyHh0EXVgrQXS9Mm+OGXVF4Vwiu4XkilNdAF3JSagUTcRUEPHIfMCkzRu0dfDVLpURvaAtOATD+FpwHTNZF2vLtUxaemVlV2ZutBsnzpA0nv986rIKVOoEzizqwakrfgLaCyVElz4sD4R3qfgrGjcwJXkPiJxkqGiNGh20XkMap8+VB4OJJCKlR2yRPFd2uv3pz4dMBpBZd4eGFG5nxd2wpPQll3mB8D7xqnUts8qfD7mRbeyqFHqtst02Q1dAbO9KBelPy9JIZI9m6/P7pMn35Su4ISP7xsRtdm3MCu+8azYwduWnS33PvR4+wyeY59CILVfuwUB6nZ2M/quUH+V2WaBiPTZumWTNNgZNos3ZJpGoxMm6VbMk2DkWmzdEumaTAybZZuyTQNRqbN0i2ZpsHItFm6JdM0GJk2S7dkmgYj02bplkzTYGTaLN2SaRqMTJulWzJNg5Fps3RLpmkwMm2Wbqmj5jD9I+mYTOOQy7RVOibTOOQybZWOyTQOuUxbpWMyjUMu01bpmEzjkMu0VTom0zjkMm2Vjsk0DrlMW6Vjati6PryMCEnDctILEqNA/l2PhiHhw5zw6Nj6ibZas0rHxFigSUJX4VOgAKn/RFutWaVjYizQJCHrBemXYizQJCHrBemXYizQJCHrBemXYizQJCHrBemXYizQJCHrBemXYizQJCHrBemXYizQJCGrHUjvP8rD/89iLFALQW8Yuus8SOD3YrMaiq90aYV0CvzkniFyQklMfEazlZO+1uXF43SuPcqlrOAI2Uj84S9IlEdsR503AYmvGV0Nt3lQItOvIcXSH/Ci+PKpRkih+P6cJ/n+gESbwru+U3yHNFaVgtcp6Ycasaw8JH+uRDqo0vueZTEWqG44rl/fNC6pNkjyqJXqqI+pvmJpwVQ9VTlp+E+EpI4ZybUYLZTFNEKivzpdkGbcW6il+AeCPphyqdqH9CgCok5Ibwlk0gNJEeRM/RloFSMjkPhPowgFq9YnKIf0vlhPFn8LlWDntUAib9IPlh/nz/6KnFjiy/lUiliBVhuQku2glxR9K3VEUMYC1Q2XQjoe4M35+CCrRQskQOJBqAPcm9q+8aJ3yygcnc6LzQHD72iFFE1dOGlG5H6gnl0w2aobLnZFhxujFkEMCh2QVpBMvkCEUS/47/bQoFUQZQO/paAPkh8IVzXy8UcuQE4mxgLVDVcWBmaCsGo6IEEq9RIwauWBHTKJWYU3bIzTrw9SWRh3TumHP7JAXXkR+SoXDEkDJAy9Wrj9QCprry+sjwRpMgDpe3aSxMqSSW6B+pAif38ZLd6LleuEhObah3sQzpuiN0ZzrI9cJ1uE9LHc+9tEGJp+SENm9qgTEj8blY2HCH+9dG2hJUgTO5H3Vjekw+MhaYD0MOIT1yn0LaYktRVILh8CSi+kmA+CqRVSrcxUGGeLehxtQBI+4FOQVkil5cjZBMO4vyBRlU6jZJDA31ohEVdhcfCzVXjk1s7lbhXIxC4M4eVuTFJrQ5Kugqsg0cCFw2U/mzIdIEUnJBznD5zMONlvx3GovoOUCecmdNmxNiRyGlaCRGJ2otHQGdUJCWeDeBVpBxKaiwtJy2glra82JBJLuRIkXLEiv412IM0kJdqBRD4DIVtCPrLrymQJnFimIiT038nHerFGBSSMFUzuZu1AkpXAUeqERG5KXinG+bqnCJ9OKkTPtCIk8nYB3pTw9FJAGkgKtnRPwt8rLOl6uG2vFdKFHDjQA39WiaWKcS/5UMOCRDFWQiLLFdaw//da8kK+BFHtTELH6piIHZGLsUBVs5GlhiBt0XNoa1ohFacdg9DtH0+T0XJ8HzgP6Vyos+f7xQjFSkhfllIKSORWmGQ/49mcDkAnJPXsTS+k8sSDSvH5+nLwbyolJPVnH1TmUO806p0nKR9i0gxJuX6ngPSWqBpRQ1qriip/s+qX5bRCknx0A70X3ZAUn7hVQpKcgzjVVEOS2DoKsBZVyXIY/gT3ZvWu3XnHYoWbllYcbvqaMlkj5VanaLBkjd/6egCpRCkgO43qq794mV215IKnGpPHTzY9OlmDXqHDB5AmT7QlHcGl/At1An7z/K4RuVRuN5Vd8FRH4mh4qT8t+dyEXBNaMl2yQODKE5+xQHXDZePau6P+aB7Kv6vRnLhBnHcre+gMBo4/tINNadYk12w5dnpb355nF+wakK5OwMX2ez1nunr0WLG05GDg2xfV00xVpdnaT6qBgXGqBakjMkhCIY0DfkFqShoH/ILUlDQO+AWpKWkc8AtSU9I44BekpqRxwC9ITUnjgF+QmpLGAZ8c/yan5m68QZnGIZdpq3RMpnHIZdoqHZNpHHKZtkrHZBqHXKat0jGZxiGXaat0S/8DaQrVrvPy3kI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290699" cy="2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6" descr="data:image/png;base64,iVBORw0KGgoAAAANSUhEUgAAAaQAAAB4CAMAAACKGXbnAAAAgVBMVEUAAAD///+ysrLc3NzS0tJiYmLX19d7e3v5+fnHx8cSEhLDw8OUlJReXl5mZma5ubmioqJRUVHv7++9vb0uLi6EhIRHR0eNjY2ZmZnj4+NWVlZvb2/b29s+Pj50dHSqqqqenp7q6upLS0smJiZDQ0M7OzsZGRkdHR2Hh4cjIyMMDAzV/2mgAAAMkklEQVR4nO2d62KqvBKGC6JApYp4RK2K1S5X7/8Ct6DMDCETwRLC/pbvrzbkOI/AJIHh7a2Tsl4iMk2DkWmzdEumaTAybZZuyTQNRqbN0i2ZpsHItFm6JdM0GJk2S7dkmgYj02bplkzTYGTaLN1S09bdBXetfvIkF5KagzS0b9pH94StnUvIGY+D+W7nLle272Gqs1+6u918GY4HzdlSm5qG5EPN73lS74nGHnV7nWfc3hNW8qLhN6l0ek+MN3Wa6oCeAaGSBNLgicYedbufZ8x/AQdZ0fi7UOnwliqc0E1YUbPqIXisLkFKhEpvkJY1m2pF/vmU6XyQHa1h/0rqEqSZUGkGaVC3qVY0zXuzlB2tbrdq6hAkX6w0g3Ss21Qr+jcgSRwHdA9CJ44H+4+0bxEkrqe9OPaX6yfN2qz+DUgSwRwgIYnDPLH/0HBt6p+FlGcpnCthuaNd0L8KycuzFMYd5KkJW87zuEOP9HzRJiFN3HC4je498WJ/734LOTRCioNJeuhzfm1jlGfMIXnOXbeE6x9wYXMH2YHEihxnsIOO3rLTBiLbPd8O/hmFSaHtbV79feyJP53GNMP15pbbaFmoNG31pix/csjynS5kpePaLbil7gZOuWPV7fY2kf5M4uK8Qxsk/5McXsGKQw7JyRPWXEsry1Y25KyLRxbUThM6mHie/Yk/ek+ce4WkKJwku2tJ0sYpyUs/tIA0g1zcrdajo9MFacRkLEHqcy2FSkjeunxsh81/4GC83GsM8oNhuegfPM3gjJ5bbjHToEVIlrXDTJogifNSUEOQSlPcTMcypBhsDpAm0rJws4QC6z9inqhNSNYZMumBdGYzNgPJkRxJBecSQPrAg4G6b/nNYcgcv2qkD5IXD7ZxRCshg9QCSbzkE1WHdOAh4Qx3NO0lvSle+vL70oekaFA88jccxLGDXR09hnQ7lRqFlLYa76FTx1BWjQ5IMTmw9OOoN7zARJWBlG415Sl/x9k+09aKbXsM9zb3th+V5T6JtUHZz0eQxvl/q3vOCLoWSyD9fBZOvNvm196259D9sU06Vh/S0RdufG94OsG8RQckdBrWpSQGkkV+oDNaF8yTxpjmi5WR+mMe0pIOyYWiTuE4hfQeZgaL4Tdx9SUsIVPzk1nsGfwSNEDCy8EJ0kqT2TIkuIYVIMHliEDK11w/MAmq25cgHS/heDq1V6P0EPjX5PKfTx2/BPvjPR3qgha1rTh8fbYDCW8l6Nc2CQky0p33PG0jQCpchrAftA1Y2L25DjipLlsL3MemIc12h7ETCxNbnZDAwZ+UjdMEJDCQG4LgpnQ/eQHS1iooTz7vsSi45DEHCX52Cy2QXF++OqUTEtxqiafSJCS4Tcn0fctDJrNU4t5vUQ4HCZJ0QAplNWTSCQkSycJ1k5DIVJztCQOJm1/R/kogwdS5eUgLxRJvK5CIgZqExK040Z4wkEqbvwWxkHp5UuOQFmLRqIcX6BckiQxAIudRvN8t0iTcTvtPXO7mtkRKSNDqeVwuuU9ah3SBIrhgjJ6/TkhfeSJxkbU4DoJ7TfXIcfjDF20TEu6u4MSuHUjQHtk60OKCHy1WDCQcUcIWbRNSJCnSDqRAktokJFzRKG6ppsoXkjlIcD/blIp64tpdJUhuqZ46dvMkRdq5J6GfiyPgd2afWBbCRe/i2r4V7fJsHCRcmBOvlXa+OFsP0qclUWWzJVAE5xVIRCckUmx3+6n4uM/WBCQy26ErQ9nzEPeH/DlIFm7kbQjh6PADCySVIGEXymdzDbsR12qfrQGMpqQarZDoksDnblfY6G4CUsEJ39lOL44d+77i/wgSnc5ODsNtHG+nwW2Zuw4k3NF6C5x4a4+e208aWSpphaQq1wgkS3zmCfUIkmJDsg4kdGFlFlCMX5DiMUTdkBSbm81A8lhKDyHh0EXVgrQXS9Mm+OGXVF4Vwiu4XkilNdAF3JSagUTcRUEPHIfMCkzRu0dfDVLpURvaAtOATD+FpwHTNZF2vLtUxaemVlV2ZutBsnzpA0nv986rIKVOoEzizqwakrfgLaCyVElz4sD4R3qfgrGjcwJXkPiJxkqGiNGh20XkMap8+VB4OJJCKlR2yRPFd2uv3pz4dMBpBZd4eGFG5nxd2wpPQll3mB8D7xqnUts8qfD7mRbeyqFHqtst02Q1dAbO9KBelPy9JIZI9m6/P7pMn35Su4ISP7xsRtdm3MCu+8azYwduWnS33PvR4+wyeY59CILVfuwUB6nZ2M/quUH+V2WaBiPTZumWTNNgZNos3ZJpGoxMm6VbMk2DkWmzdEumaTAybZZuyTQNRqbN0i2ZpsHItFm6JdM0GJk2S7dkmgYj02bplkzTYGTaLN2SaRqMTJulWzJNg5Fps3RLpmkwMm2Wbqmj5jD9I+mYTOOQy7RVOibTOOQybZWOyTQOuUxbpWMyjUMu01bpmEzjkMu0VTom0zjkMm2Vjsk0DrlMW6Vjati6PryMCEnDctILEqNA/l2PhiHhw5zw6Nj6ibZas0rHxFigSUJX4VOgAKn/RFutWaVjYizQJCHrBemXYizQJCHrBemXYizQJCHrBemXYizQJCHrBemXYizQJCHrBemXYizQJCHrBemXYizQJCGrHUjvP8rD/89iLFALQW8Yuus8SOD3YrMaiq90aYV0CvzkniFyQklMfEazlZO+1uXF43SuPcqlrOAI2Uj84S9IlEdsR503AYmvGV0Nt3lQItOvIcXSH/Ci+PKpRkih+P6cJ/n+gESbwru+U3yHNFaVgtcp6Ycasaw8JH+uRDqo0vueZTEWqG44rl/fNC6pNkjyqJXqqI+pvmJpwVQ9VTlp+E+EpI4ZybUYLZTFNEKivzpdkGbcW6il+AeCPphyqdqH9CgCok5Ibwlk0gNJEeRM/RloFSMjkPhPowgFq9YnKIf0vlhPFn8LlWDntUAib9IPlh/nz/6KnFjiy/lUiliBVhuQku2glxR9K3VEUMYC1Q2XQjoe4M35+CCrRQskQOJBqAPcm9q+8aJ3yygcnc6LzQHD72iFFE1dOGlG5H6gnl0w2aobLnZFhxujFkEMCh2QVpBMvkCEUS/47/bQoFUQZQO/paAPkh8IVzXy8UcuQE4mxgLVDVcWBmaCsGo6IEEq9RIwauWBHTKJWYU3bIzTrw9SWRh3TumHP7JAXXkR+SoXDEkDJAy9Wrj9QCprry+sjwRpMgDpe3aSxMqSSW6B+pAif38ZLd6LleuEhObah3sQzpuiN0ZzrI9cJ1uE9LHc+9tEGJp+SENm9qgTEj8blY2HCH+9dG2hJUgTO5H3Vjekw+MhaYD0MOIT1yn0LaYktRVILh8CSi+kmA+CqRVSrcxUGGeLehxtQBI+4FOQVkil5cjZBMO4vyBRlU6jZJDA31ohEVdhcfCzVXjk1s7lbhXIxC4M4eVuTFJrQ5Kugqsg0cCFw2U/mzIdIEUnJBznD5zMONlvx3GovoOUCecmdNmxNiRyGlaCRGJ2otHQGdUJCWeDeBVpBxKaiwtJy2glra82JBJLuRIkXLEiv412IM0kJdqBRD4DIVtCPrLrymQJnFimIiT038nHerFGBSSMFUzuZu1AkpXAUeqERG5KXinG+bqnCJ9OKkTPtCIk8nYB3pTw9FJAGkgKtnRPwt8rLOl6uG2vFdKFHDjQA39WiaWKcS/5UMOCRDFWQiLLFdaw//da8kK+BFHtTELH6piIHZGLsUBVs5GlhiBt0XNoa1ohFacdg9DtH0+T0XJ8HzgP6Vyos+f7xQjFSkhfllIKSORWmGQ/49mcDkAnJPXsTS+k8sSDSvH5+nLwbyolJPVnH1TmUO806p0nKR9i0gxJuX6ngPSWqBpRQ1qriip/s+qX5bRCknx0A70X3ZAUn7hVQpKcgzjVVEOS2DoKsBZVyXIY/gT3ZvWu3XnHYoWbllYcbvqaMlkj5VanaLBkjd/6egCpRCkgO43qq794mV215IKnGpPHTzY9OlmDXqHDB5AmT7QlHcGl/At1An7z/K4RuVRuN5Vd8FRH4mh4qT8t+dyEXBNaMl2yQODKE5+xQHXDZePau6P+aB7Kv6vRnLhBnHcre+gMBo4/tINNadYk12w5dnpb355nF+wakK5OwMX2ez1nunr0WLG05GDg2xfV00xVpdnaT6qBgXGqBakjMkhCIY0DfkFqShoH/ILUlDQO+AWpKWkc8AtSU9I44BekpqRxwC9ITUnjgF+QmpLGAZ8c/yan5m68QZnGIZdpq3RMpnHIZdoqHZNpHHKZtkrHZBqHXKat0jGZxiGXaat0S/8DaQrVrvPy3kI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290699" cy="2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E1DFA2-E2CA-42D0-B21F-5FBC26236C31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28060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556792"/>
            <a:ext cx="6912768" cy="4191987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600" dirty="0"/>
              <a:t>Now think about a friend who treats you with respect. Remember this means they show you that you are </a:t>
            </a:r>
            <a:r>
              <a:rPr lang="en-GB" sz="2600" dirty="0">
                <a:solidFill>
                  <a:srgbClr val="CA0000"/>
                </a:solidFill>
              </a:rPr>
              <a:t>important</a:t>
            </a:r>
            <a:r>
              <a:rPr lang="en-GB" sz="2600" dirty="0"/>
              <a:t> and</a:t>
            </a:r>
            <a:r>
              <a:rPr lang="en-GB" sz="2600" dirty="0">
                <a:solidFill>
                  <a:srgbClr val="CA0000"/>
                </a:solidFill>
              </a:rPr>
              <a:t> equal </a:t>
            </a:r>
            <a:r>
              <a:rPr lang="en-GB" sz="2600" dirty="0"/>
              <a:t>to them.</a:t>
            </a:r>
          </a:p>
          <a:p>
            <a:pPr marL="0" indent="0">
              <a:spcBef>
                <a:spcPts val="0"/>
              </a:spcBef>
              <a:buNone/>
            </a:pPr>
            <a:endParaRPr lang="en-GB" sz="2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600" dirty="0"/>
              <a:t>Think for a minute… How does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600" dirty="0"/>
              <a:t>this make you feel?</a:t>
            </a:r>
          </a:p>
          <a:p>
            <a:pPr marL="0" indent="0">
              <a:spcBef>
                <a:spcPts val="0"/>
              </a:spcBef>
              <a:buNone/>
            </a:pPr>
            <a:endParaRPr lang="en-IE" sz="2600" dirty="0"/>
          </a:p>
          <a:p>
            <a:pPr marL="0" indent="0">
              <a:spcBef>
                <a:spcPts val="0"/>
              </a:spcBef>
              <a:buNone/>
            </a:pPr>
            <a:r>
              <a:rPr lang="en-IE" sz="2600" dirty="0"/>
              <a:t>Share your thoughts in pairs </a:t>
            </a:r>
            <a:br>
              <a:rPr lang="en-IE" sz="2600" dirty="0"/>
            </a:br>
            <a:r>
              <a:rPr lang="en-IE" sz="2600" dirty="0"/>
              <a:t>or with the class.</a:t>
            </a:r>
          </a:p>
          <a:p>
            <a:pPr marL="0" indent="0">
              <a:spcBef>
                <a:spcPts val="0"/>
              </a:spcBef>
              <a:buNone/>
            </a:pPr>
            <a:endParaRPr lang="en-GB" sz="2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600" dirty="0"/>
              <a:t>It can make you feel…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600" dirty="0">
                <a:solidFill>
                  <a:srgbClr val="CA0000"/>
                </a:solidFill>
              </a:rPr>
              <a:t>Important, valued, accepted, </a:t>
            </a:r>
            <a:br>
              <a:rPr lang="en-GB" sz="2600" dirty="0">
                <a:solidFill>
                  <a:srgbClr val="CA0000"/>
                </a:solidFill>
              </a:rPr>
            </a:br>
            <a:r>
              <a:rPr lang="en-GB" sz="2600" dirty="0">
                <a:solidFill>
                  <a:srgbClr val="CA0000"/>
                </a:solidFill>
              </a:rPr>
              <a:t>equal, strong, like you matter…</a:t>
            </a:r>
          </a:p>
          <a:p>
            <a:pPr marL="0" indent="0">
              <a:buNone/>
            </a:pPr>
            <a:endParaRPr lang="en-GB" sz="2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How Does it Feel?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ADB735-0D69-4887-9558-50A82F7D7783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9CC0F5-90D1-4321-B0AE-2D358D467BC3}"/>
              </a:ext>
            </a:extLst>
          </p:cNvPr>
          <p:cNvSpPr/>
          <p:nvPr/>
        </p:nvSpPr>
        <p:spPr>
          <a:xfrm>
            <a:off x="5796136" y="2708920"/>
            <a:ext cx="2890664" cy="2448272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008237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692E53-B18C-4AF7-9EAF-08D3673C1E3F}"/>
              </a:ext>
            </a:extLst>
          </p:cNvPr>
          <p:cNvSpPr txBox="1"/>
          <p:nvPr/>
        </p:nvSpPr>
        <p:spPr>
          <a:xfrm>
            <a:off x="5950496" y="2809671"/>
            <a:ext cx="2736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>
                <a:solidFill>
                  <a:schemeClr val="bg1"/>
                </a:solidFill>
                <a:latin typeface="Calisto MT" panose="02040603050505030304" pitchFamily="18" charset="0"/>
              </a:rPr>
              <a:t>Never think you are worth any more or any less than another person</a:t>
            </a:r>
            <a:endParaRPr lang="en-IE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8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IE" dirty="0"/>
              <a:t>What Does Disrespect Feel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3229" y="1700808"/>
            <a:ext cx="5908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+mn-lt"/>
              </a:rPr>
              <a:t>Have you ever felt disrespected by someone?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5213" y="2555721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Think for a minute…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How did that make you feel?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5213" y="4178593"/>
            <a:ext cx="3340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+mn-lt"/>
              </a:rPr>
              <a:t>Maybe it made you feel…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8565" y="5015654"/>
            <a:ext cx="782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A0000"/>
                </a:solidFill>
                <a:latin typeface="+mn-lt"/>
              </a:rPr>
              <a:t>Small, useless, weak, unimportant, worthless, unaccepted…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C45121-627F-40E5-933C-029B86DDAD57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21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6E666E-F1BC-4C0F-B773-7BF5ECF01D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72200" y="2463354"/>
            <a:ext cx="2174482" cy="182774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7531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Respectful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55576" y="1844824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/>
              <a:t>We can see how </a:t>
            </a:r>
            <a:r>
              <a:rPr lang="en-GB" sz="2600" dirty="0">
                <a:solidFill>
                  <a:srgbClr val="CA0000"/>
                </a:solidFill>
              </a:rPr>
              <a:t>respect</a:t>
            </a:r>
            <a:r>
              <a:rPr lang="en-GB" sz="2600" dirty="0"/>
              <a:t> and </a:t>
            </a:r>
            <a:r>
              <a:rPr lang="en-GB" sz="2600" dirty="0">
                <a:solidFill>
                  <a:srgbClr val="CA0000"/>
                </a:solidFill>
              </a:rPr>
              <a:t>disrespect</a:t>
            </a:r>
            <a:r>
              <a:rPr lang="en-GB" sz="2600" dirty="0"/>
              <a:t> make people feel.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sz="2600" dirty="0"/>
              <a:t>So for healthy and positive relationships with others, </a:t>
            </a:r>
            <a:br>
              <a:rPr lang="en-GB" sz="2600" dirty="0"/>
            </a:br>
            <a:r>
              <a:rPr lang="en-GB" sz="2600" dirty="0"/>
              <a:t>we need to start with </a:t>
            </a:r>
            <a:r>
              <a:rPr lang="en-GB" sz="2600" dirty="0">
                <a:solidFill>
                  <a:srgbClr val="CA0000"/>
                </a:solidFill>
              </a:rPr>
              <a:t>an attitude of respect</a:t>
            </a:r>
            <a:r>
              <a:rPr lang="en-GB" sz="2600" dirty="0"/>
              <a:t>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sz="2600" dirty="0"/>
              <a:t>Next we are going to look at a list of guidelines </a:t>
            </a:r>
            <a:br>
              <a:rPr lang="en-GB" sz="2600" dirty="0"/>
            </a:br>
            <a:r>
              <a:rPr lang="en-GB" sz="2600" dirty="0"/>
              <a:t>(do’s and don’ts) for treating others with respect.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sz="2600" dirty="0"/>
              <a:t>Before we do that, what do </a:t>
            </a:r>
            <a:r>
              <a:rPr lang="en-GB" sz="2600" dirty="0">
                <a:solidFill>
                  <a:srgbClr val="CA0000"/>
                </a:solidFill>
              </a:rPr>
              <a:t>you </a:t>
            </a:r>
            <a:r>
              <a:rPr lang="en-GB" sz="2600" dirty="0"/>
              <a:t>think should be on the list?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390560F-5EC6-4C07-801B-D8A76D9E574D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04947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274638"/>
            <a:ext cx="8820472" cy="922114"/>
          </a:xfrm>
        </p:spPr>
        <p:txBody>
          <a:bodyPr/>
          <a:lstStyle/>
          <a:p>
            <a:r>
              <a:rPr lang="en-GB" sz="3600" dirty="0"/>
              <a:t>Guidelines for Treating Others with Respect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23728" y="1700808"/>
            <a:ext cx="6624736" cy="4032447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600" dirty="0">
                <a:solidFill>
                  <a:srgbClr val="CA0000"/>
                </a:solidFill>
                <a:latin typeface="Arial Black" panose="020B0A04020102020204" pitchFamily="34" charset="0"/>
              </a:rPr>
              <a:t>Do: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Treat others the way</a:t>
            </a:r>
            <a:r>
              <a:rPr lang="en-GB" sz="2600" i="1" dirty="0">
                <a:solidFill>
                  <a:srgbClr val="CA0000"/>
                </a:solidFill>
              </a:rPr>
              <a:t> you </a:t>
            </a:r>
            <a:r>
              <a:rPr lang="en-GB" sz="2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would like to be treated. </a:t>
            </a:r>
            <a:r>
              <a:rPr lang="en-GB" sz="2600" i="1" dirty="0"/>
              <a:t>Remember that everyone is </a:t>
            </a:r>
            <a:r>
              <a:rPr lang="en-GB" sz="2600" i="1" dirty="0">
                <a:solidFill>
                  <a:srgbClr val="CA0000"/>
                </a:solidFill>
              </a:rPr>
              <a:t>equal </a:t>
            </a:r>
            <a:r>
              <a:rPr lang="en-GB" sz="2600" i="1" dirty="0"/>
              <a:t>and </a:t>
            </a:r>
            <a:r>
              <a:rPr lang="en-GB" sz="2600" i="1" dirty="0">
                <a:solidFill>
                  <a:srgbClr val="CA0000"/>
                </a:solidFill>
              </a:rPr>
              <a:t>important</a:t>
            </a:r>
            <a:r>
              <a:rPr lang="en-GB" sz="2600" i="1" dirty="0"/>
              <a:t>, even if they are different to you.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600" i="1" dirty="0">
                <a:solidFill>
                  <a:srgbClr val="CA0000"/>
                </a:solidFill>
              </a:rPr>
              <a:t>Listen</a:t>
            </a:r>
            <a:r>
              <a:rPr lang="en-GB" sz="2600" i="1" dirty="0"/>
              <a:t> carefully.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600" i="1" dirty="0"/>
              <a:t>Think about how people</a:t>
            </a:r>
            <a:r>
              <a:rPr lang="en-GB" sz="2600" i="1" dirty="0">
                <a:solidFill>
                  <a:srgbClr val="CA0000"/>
                </a:solidFill>
              </a:rPr>
              <a:t> feel</a:t>
            </a:r>
            <a:r>
              <a:rPr lang="en-GB" sz="2600" i="1" dirty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600" i="1" dirty="0"/>
              <a:t>Remember the </a:t>
            </a:r>
            <a:r>
              <a:rPr lang="en-GB" sz="2600" i="1" dirty="0">
                <a:solidFill>
                  <a:srgbClr val="CA0000"/>
                </a:solidFill>
              </a:rPr>
              <a:t>rights</a:t>
            </a:r>
            <a:r>
              <a:rPr lang="en-GB" sz="2600" i="1" dirty="0"/>
              <a:t> of others.</a:t>
            </a:r>
          </a:p>
          <a:p>
            <a:pPr marL="0" indent="0">
              <a:lnSpc>
                <a:spcPct val="200000"/>
              </a:lnSpc>
              <a:spcBef>
                <a:spcPts val="1800"/>
              </a:spcBef>
              <a:buNone/>
            </a:pPr>
            <a:r>
              <a:rPr lang="en-GB" sz="2600" dirty="0">
                <a:solidFill>
                  <a:srgbClr val="CA0000"/>
                </a:solidFill>
                <a:latin typeface="Arial Black" panose="020B0A04020102020204" pitchFamily="34" charset="0"/>
              </a:rPr>
              <a:t>Don’t: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600" i="1" dirty="0"/>
              <a:t>Make people feel small or bad about themselves.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EA9CD6-8432-4133-B48A-B92F5A3F2A6C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23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CC1FA9-8F94-4767-935F-8B46FC2D2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84" y="1412776"/>
            <a:ext cx="1114050" cy="108012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C22003C-2E2F-4230-8615-BBBD15C24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08" y="4385397"/>
            <a:ext cx="91309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4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Self-Respect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9592" y="1628800"/>
            <a:ext cx="7920880" cy="4248471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Don’t forget to treat yourself </a:t>
            </a:r>
            <a:br>
              <a:rPr lang="en-GB" sz="2400" dirty="0"/>
            </a:br>
            <a:r>
              <a:rPr lang="en-GB" sz="2400" dirty="0"/>
              <a:t>with respect too!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How can you treat yourself </a:t>
            </a:r>
            <a:br>
              <a:rPr lang="en-GB" sz="2400" dirty="0"/>
            </a:br>
            <a:r>
              <a:rPr lang="en-GB" sz="2400" dirty="0"/>
              <a:t>with respect?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GB" sz="2400" i="1" dirty="0"/>
              <a:t>Make </a:t>
            </a:r>
            <a:r>
              <a:rPr lang="en-GB" sz="2400" i="1" dirty="0">
                <a:solidFill>
                  <a:srgbClr val="CA0000"/>
                </a:solidFill>
              </a:rPr>
              <a:t>good choices </a:t>
            </a:r>
            <a:r>
              <a:rPr lang="en-GB" sz="2400" i="1" dirty="0"/>
              <a:t>about </a:t>
            </a:r>
            <a:br>
              <a:rPr lang="en-GB" sz="2400" i="1" dirty="0"/>
            </a:br>
            <a:r>
              <a:rPr lang="en-GB" sz="2400" i="1" dirty="0"/>
              <a:t>your health and well-being.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GB" sz="2400" i="1" dirty="0"/>
              <a:t>Act in ways which make you happy about the </a:t>
            </a:r>
            <a:r>
              <a:rPr lang="en-GB" sz="2400" i="1" dirty="0">
                <a:solidFill>
                  <a:srgbClr val="CA0000"/>
                </a:solidFill>
              </a:rPr>
              <a:t>kind of person </a:t>
            </a:r>
            <a:r>
              <a:rPr lang="en-GB" sz="2400" i="1" dirty="0"/>
              <a:t>you are becoming!</a:t>
            </a: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D8256BB-4F1D-44A0-955B-96885CDCF1D2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24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CC9907-E3BA-4CE3-8ECD-D55EA8EBC66F}"/>
              </a:ext>
            </a:extLst>
          </p:cNvPr>
          <p:cNvSpPr/>
          <p:nvPr/>
        </p:nvSpPr>
        <p:spPr>
          <a:xfrm>
            <a:off x="5213386" y="1628800"/>
            <a:ext cx="3273788" cy="20162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CC01DD-2BD4-4DE1-9F35-B2F5AF250E6E}"/>
              </a:ext>
            </a:extLst>
          </p:cNvPr>
          <p:cNvSpPr txBox="1"/>
          <p:nvPr/>
        </p:nvSpPr>
        <p:spPr>
          <a:xfrm>
            <a:off x="5310082" y="1700808"/>
            <a:ext cx="31503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1" dirty="0">
                <a:solidFill>
                  <a:schemeClr val="bg1"/>
                </a:solidFill>
              </a:rPr>
              <a:t>Respect Yourself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1" dirty="0">
                <a:solidFill>
                  <a:schemeClr val="bg1"/>
                </a:solidFill>
              </a:rPr>
              <a:t>Use Self-Kindness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1">
                <a:solidFill>
                  <a:schemeClr val="bg1"/>
                </a:solidFill>
              </a:rPr>
              <a:t>Respect Your Future </a:t>
            </a:r>
            <a:r>
              <a:rPr lang="en-IE" sz="2800" b="1" dirty="0">
                <a:solidFill>
                  <a:schemeClr val="bg1"/>
                </a:solidFill>
              </a:rPr>
              <a:t>S</a:t>
            </a:r>
            <a:r>
              <a:rPr lang="en-IE" sz="2800" b="1">
                <a:solidFill>
                  <a:schemeClr val="bg1"/>
                </a:solidFill>
              </a:rPr>
              <a:t>elf</a:t>
            </a:r>
            <a:endParaRPr lang="en-I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56112</TotalTime>
  <Words>606</Words>
  <Application>Microsoft Office PowerPoint</Application>
  <PresentationFormat>On-screen Show (4:3)</PresentationFormat>
  <Paragraphs>103</Paragraphs>
  <Slides>11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Calisto MT</vt:lpstr>
      <vt:lpstr>Comic Sans MS</vt:lpstr>
      <vt:lpstr>Office Theme</vt:lpstr>
      <vt:lpstr>Positive Relationships</vt:lpstr>
      <vt:lpstr>Respect</vt:lpstr>
      <vt:lpstr>Treating Others with Respect</vt:lpstr>
      <vt:lpstr>Why is Respect so Important in Relationships?</vt:lpstr>
      <vt:lpstr>How Does it Feel?</vt:lpstr>
      <vt:lpstr>What Does Disrespect Feel Like?</vt:lpstr>
      <vt:lpstr>Respectful Relationships</vt:lpstr>
      <vt:lpstr>Guidelines for Treating Others with Respect</vt:lpstr>
      <vt:lpstr>Self-Respect</vt:lpstr>
      <vt:lpstr>Have a look!</vt:lpstr>
      <vt:lpstr>Pupil Book Time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</dc:creator>
  <cp:lastModifiedBy>Andrea Heron</cp:lastModifiedBy>
  <cp:revision>1007</cp:revision>
  <cp:lastPrinted>2017-02-16T17:22:26Z</cp:lastPrinted>
  <dcterms:created xsi:type="dcterms:W3CDTF">2016-04-29T14:41:23Z</dcterms:created>
  <dcterms:modified xsi:type="dcterms:W3CDTF">2022-06-15T10:21:18Z</dcterms:modified>
</cp:coreProperties>
</file>