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99" r:id="rId2"/>
    <p:sldId id="429" r:id="rId3"/>
    <p:sldId id="430" r:id="rId4"/>
    <p:sldId id="431" r:id="rId5"/>
    <p:sldId id="432" r:id="rId6"/>
    <p:sldId id="479" r:id="rId7"/>
    <p:sldId id="507" r:id="rId8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000"/>
    <a:srgbClr val="00339A"/>
    <a:srgbClr val="9DB1D8"/>
    <a:srgbClr val="B31D32"/>
    <a:srgbClr val="EA0000"/>
    <a:srgbClr val="DAB000"/>
    <a:srgbClr val="FFCC00"/>
    <a:srgbClr val="7091D3"/>
    <a:srgbClr val="003BB0"/>
    <a:srgbClr val="002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18" autoAdjust="0"/>
    <p:restoredTop sz="88328" autoAdjust="0"/>
  </p:normalViewPr>
  <p:slideViewPr>
    <p:cSldViewPr>
      <p:cViewPr varScale="1">
        <p:scale>
          <a:sx n="79" d="100"/>
          <a:sy n="79" d="100"/>
        </p:scale>
        <p:origin x="11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9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300"/>
            </a:lvl1pPr>
          </a:lstStyle>
          <a:p>
            <a:fld id="{97287B22-9856-46A4-9128-BDAEDFECC86D}" type="datetimeFigureOut">
              <a:rPr lang="en-IE" smtClean="0"/>
              <a:pPr/>
              <a:t>15/06/2022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300"/>
            </a:lvl1pPr>
          </a:lstStyle>
          <a:p>
            <a:fld id="{F9E9D5AA-0F79-458D-AC34-36B7F66B297A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26978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300"/>
            </a:lvl1pPr>
          </a:lstStyle>
          <a:p>
            <a:fld id="{BA288E9A-1C4A-45FD-8F78-80D6113C1221}" type="datetimeFigureOut">
              <a:rPr lang="en-IE" smtClean="0"/>
              <a:pPr/>
              <a:t>15/06/2022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4858" tIns="47429" rIns="94858" bIns="474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3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300"/>
            </a:lvl1pPr>
          </a:lstStyle>
          <a:p>
            <a:fld id="{5B01B609-7C12-4157-B563-10226318685A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57468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43374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295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71850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83188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1B609-7C12-4157-B563-10226318685A}" type="slidenum">
              <a:rPr lang="en-IE" smtClean="0"/>
              <a:pPr/>
              <a:t>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35296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CA978596-8E8C-412C-9A99-CE87116AC5B2}"/>
              </a:ext>
            </a:extLst>
          </p:cNvPr>
          <p:cNvSpPr/>
          <p:nvPr userDrawn="1"/>
        </p:nvSpPr>
        <p:spPr>
          <a:xfrm>
            <a:off x="-5067" y="0"/>
            <a:ext cx="576064" cy="6858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32000">
                <a:srgbClr val="FF0000">
                  <a:shade val="67500"/>
                  <a:satMod val="115000"/>
                </a:srgbClr>
              </a:gs>
              <a:gs pos="98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DDF31EC-E4AF-4E8B-B675-153EAFA0ECC3}"/>
              </a:ext>
            </a:extLst>
          </p:cNvPr>
          <p:cNvSpPr/>
          <p:nvPr userDrawn="1"/>
        </p:nvSpPr>
        <p:spPr>
          <a:xfrm>
            <a:off x="10160" y="1124744"/>
            <a:ext cx="9133840" cy="897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9191F7-CEBE-4023-9E07-A6410249F5E5}"/>
              </a:ext>
            </a:extLst>
          </p:cNvPr>
          <p:cNvSpPr/>
          <p:nvPr userDrawn="1"/>
        </p:nvSpPr>
        <p:spPr>
          <a:xfrm>
            <a:off x="0" y="6003531"/>
            <a:ext cx="9133840" cy="897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827744E4-E595-4C83-8CA6-A8BD4E8B49C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600005" y="6465143"/>
            <a:ext cx="1537504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E" altLang="en-US" sz="1200" b="1" dirty="0">
                <a:solidFill>
                  <a:srgbClr val="0C4C92"/>
                </a:solidFill>
              </a:rPr>
              <a:t>www.otb.ie/WWB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93491C16-1F80-4BBD-8151-5F229B87E3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165806"/>
            <a:ext cx="1418852" cy="57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9E29E2AD-959C-41C4-909F-A91043EC3080}"/>
              </a:ext>
            </a:extLst>
          </p:cNvPr>
          <p:cNvSpPr/>
          <p:nvPr userDrawn="1"/>
        </p:nvSpPr>
        <p:spPr>
          <a:xfrm>
            <a:off x="-5067" y="0"/>
            <a:ext cx="576064" cy="6858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32000">
                <a:srgbClr val="FF0000">
                  <a:shade val="67500"/>
                  <a:satMod val="115000"/>
                </a:srgbClr>
              </a:gs>
              <a:gs pos="98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03AF40B-89B1-4E69-B90C-4460D4DD7854}"/>
              </a:ext>
            </a:extLst>
          </p:cNvPr>
          <p:cNvSpPr/>
          <p:nvPr userDrawn="1"/>
        </p:nvSpPr>
        <p:spPr>
          <a:xfrm>
            <a:off x="10160" y="1124744"/>
            <a:ext cx="9133840" cy="897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F0907ED-60C3-4146-B1F5-5A9237B967D2}"/>
              </a:ext>
            </a:extLst>
          </p:cNvPr>
          <p:cNvSpPr/>
          <p:nvPr userDrawn="1"/>
        </p:nvSpPr>
        <p:spPr>
          <a:xfrm>
            <a:off x="0" y="6003531"/>
            <a:ext cx="9133840" cy="897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25C8C14A-51AB-4A0E-BF4A-486784CBF5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600005" y="6465143"/>
            <a:ext cx="1537504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IE" altLang="en-US" sz="1200" b="1" dirty="0">
                <a:solidFill>
                  <a:srgbClr val="0C4C92"/>
                </a:solidFill>
              </a:rPr>
              <a:t>www.otb.ie/WWB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937AEC69-C518-42E3-99AF-ACA62F94FA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165806"/>
            <a:ext cx="1418852" cy="57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4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E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E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1CA26C-2658-4FEE-88B3-C4DA8B24EC73}" type="datetimeFigureOut">
              <a:rPr lang="en-IE"/>
              <a:pPr>
                <a:defRPr/>
              </a:pPr>
              <a:t>15/06/2022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5B1FF2-D517-4A7C-B012-2B6CC0CFAF6B}" type="slidenum">
              <a:rPr lang="en-IE" altLang="en-US"/>
              <a:pPr/>
              <a:t>‹#›</a:t>
            </a:fld>
            <a:endParaRPr lang="en-IE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166080724?app_id=122963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55576" y="188640"/>
            <a:ext cx="7772400" cy="1080120"/>
          </a:xfrm>
        </p:spPr>
        <p:txBody>
          <a:bodyPr>
            <a:normAutofit/>
          </a:bodyPr>
          <a:lstStyle/>
          <a:p>
            <a:r>
              <a:rPr lang="en-GB" dirty="0"/>
              <a:t>Positive Emotions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60" y="1859339"/>
            <a:ext cx="88924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4400" dirty="0"/>
              <a:t>Lesson 7</a:t>
            </a:r>
          </a:p>
          <a:p>
            <a:pPr algn="ctr">
              <a:lnSpc>
                <a:spcPct val="150000"/>
              </a:lnSpc>
            </a:pPr>
            <a:r>
              <a:rPr lang="en-GB" sz="4400" dirty="0"/>
              <a:t>Ingredient 4 </a:t>
            </a:r>
          </a:p>
          <a:p>
            <a:pPr algn="ctr">
              <a:lnSpc>
                <a:spcPct val="150000"/>
              </a:lnSpc>
            </a:pPr>
            <a:r>
              <a:rPr lang="en-GB" sz="4400" dirty="0"/>
              <a:t>Rainbow Moments</a:t>
            </a:r>
            <a:endParaRPr lang="en-IE" sz="44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87A6C2-8400-4A6D-9A92-5ED11785EE91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46</a:t>
            </a:r>
          </a:p>
        </p:txBody>
      </p:sp>
    </p:spTree>
    <p:extLst>
      <p:ext uri="{BB962C8B-B14F-4D97-AF65-F5344CB8AC3E}">
        <p14:creationId xmlns:p14="http://schemas.microsoft.com/office/powerpoint/2010/main" val="290331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Our Next Ingredient….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888" y="1772816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Can you remember our first three ingredients?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888" y="2852936"/>
            <a:ext cx="541094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Let’s talk about how you have been using them.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It’s now time to learn about our next ingredient:</a:t>
            </a:r>
          </a:p>
          <a:p>
            <a:endParaRPr lang="en-GB" sz="1400" dirty="0">
              <a:latin typeface="AR HERMANN" panose="02000000000000000000"/>
            </a:endParaRPr>
          </a:p>
          <a:p>
            <a:r>
              <a:rPr lang="en-GB" sz="3200" b="1" i="1" dirty="0">
                <a:solidFill>
                  <a:srgbClr val="FF0000"/>
                </a:solidFill>
                <a:latin typeface="AR HERMANN" panose="02000000000000000000"/>
              </a:rPr>
              <a:t>              </a:t>
            </a:r>
            <a:r>
              <a:rPr lang="en-GB" sz="3200" b="1" i="1" dirty="0">
                <a:solidFill>
                  <a:srgbClr val="CA0000"/>
                </a:solidFill>
              </a:rPr>
              <a:t>Rainbow Moments!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357" y="2669987"/>
            <a:ext cx="2412107" cy="2412107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C128826-6C2E-41BA-A876-E260360C86F3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47</a:t>
            </a:r>
          </a:p>
        </p:txBody>
      </p:sp>
    </p:spTree>
    <p:extLst>
      <p:ext uri="{BB962C8B-B14F-4D97-AF65-F5344CB8AC3E}">
        <p14:creationId xmlns:p14="http://schemas.microsoft.com/office/powerpoint/2010/main" val="384730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What are Rainbow Moments?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4" y="1532691"/>
            <a:ext cx="8003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CA0000"/>
                </a:solidFill>
                <a:latin typeface="+mn-lt"/>
              </a:rPr>
              <a:t>Rainbow Moments</a:t>
            </a:r>
            <a:r>
              <a:rPr lang="en-GB" sz="2800" dirty="0">
                <a:solidFill>
                  <a:srgbClr val="CA0000"/>
                </a:solidFill>
                <a:latin typeface="+mn-lt"/>
              </a:rPr>
              <a:t> </a:t>
            </a:r>
            <a:r>
              <a:rPr lang="en-GB" sz="2800" dirty="0">
                <a:latin typeface="+mn-lt"/>
              </a:rPr>
              <a:t>are all of those lovely little moments  during the day when things  go well for us. Can you think of any examples?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3224" y="3055600"/>
            <a:ext cx="76480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n-lt"/>
              </a:rPr>
              <a:t>You play a fun game at break, </a:t>
            </a:r>
            <a:r>
              <a:rPr lang="en-GB" sz="2800" dirty="0">
                <a:solidFill>
                  <a:srgbClr val="00339A"/>
                </a:solidFill>
                <a:latin typeface="+mn-lt"/>
              </a:rPr>
              <a:t>you watch a great movie, </a:t>
            </a:r>
            <a:r>
              <a:rPr lang="en-GB" sz="2800" dirty="0">
                <a:latin typeface="+mn-lt"/>
              </a:rPr>
              <a:t>you spend time with your friend, </a:t>
            </a:r>
          </a:p>
          <a:p>
            <a:r>
              <a:rPr lang="en-GB" sz="2800" dirty="0">
                <a:solidFill>
                  <a:srgbClr val="00339A"/>
                </a:solidFill>
                <a:latin typeface="+mn-lt"/>
              </a:rPr>
              <a:t>you notice something beautiful, </a:t>
            </a:r>
            <a:r>
              <a:rPr lang="en-GB" sz="2800" dirty="0">
                <a:latin typeface="+mn-lt"/>
              </a:rPr>
              <a:t>someone</a:t>
            </a:r>
          </a:p>
          <a:p>
            <a:r>
              <a:rPr lang="en-GB" sz="2800" dirty="0">
                <a:latin typeface="+mn-lt"/>
              </a:rPr>
              <a:t>is kind or helpful to you, </a:t>
            </a:r>
            <a:r>
              <a:rPr lang="en-GB" sz="2800" dirty="0">
                <a:solidFill>
                  <a:srgbClr val="00339A"/>
                </a:solidFill>
                <a:latin typeface="+mn-lt"/>
              </a:rPr>
              <a:t>you feel proud </a:t>
            </a:r>
          </a:p>
          <a:p>
            <a:r>
              <a:rPr lang="en-GB" sz="2800" dirty="0">
                <a:solidFill>
                  <a:srgbClr val="00339A"/>
                </a:solidFill>
                <a:latin typeface="+mn-lt"/>
              </a:rPr>
              <a:t>of yourself for finishing something </a:t>
            </a:r>
          </a:p>
          <a:p>
            <a:r>
              <a:rPr lang="en-GB" sz="2800" dirty="0">
                <a:solidFill>
                  <a:srgbClr val="00339A"/>
                </a:solidFill>
                <a:latin typeface="+mn-lt"/>
              </a:rPr>
              <a:t>difficult... </a:t>
            </a:r>
            <a:endParaRPr lang="en-GB" sz="1600" dirty="0">
              <a:solidFill>
                <a:srgbClr val="00339A"/>
              </a:solidFill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421" y="3753197"/>
            <a:ext cx="2052067" cy="2052067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DD4C4A3-075B-4033-AB48-C19E38BCB894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val="252240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Rainbow Moments….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225" y="1596954"/>
            <a:ext cx="7205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+mn-lt"/>
              </a:rPr>
              <a:t>Even a bad day has </a:t>
            </a:r>
            <a:r>
              <a:rPr lang="en-GB" sz="3600" b="1" i="1" dirty="0">
                <a:solidFill>
                  <a:srgbClr val="CA0000"/>
                </a:solidFill>
                <a:latin typeface="+mn-lt"/>
              </a:rPr>
              <a:t>Rainbow Moments!</a:t>
            </a:r>
            <a:endParaRPr lang="en-GB" sz="2000" b="1" dirty="0">
              <a:solidFill>
                <a:srgbClr val="CA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423" y="2301841"/>
            <a:ext cx="8103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trick is to </a:t>
            </a:r>
            <a:r>
              <a:rPr lang="en-GB" sz="3600" b="1" dirty="0">
                <a:solidFill>
                  <a:srgbClr val="CA0000"/>
                </a:solidFill>
              </a:rPr>
              <a:t>train your mind</a:t>
            </a:r>
            <a:r>
              <a:rPr lang="en-GB" sz="3200" b="1" dirty="0">
                <a:solidFill>
                  <a:srgbClr val="CA0000"/>
                </a:solidFill>
              </a:rPr>
              <a:t> </a:t>
            </a:r>
            <a:r>
              <a:rPr lang="en-GB" sz="3200" dirty="0"/>
              <a:t>to notice them!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3225" y="3006728"/>
            <a:ext cx="67687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Our minds are already very good at noticing the bad things that happen, and thinking about them too much.</a:t>
            </a:r>
          </a:p>
          <a:p>
            <a:endParaRPr lang="en-GB" sz="2000" dirty="0"/>
          </a:p>
          <a:p>
            <a:r>
              <a:rPr lang="en-GB" sz="3200" dirty="0"/>
              <a:t>So let’s </a:t>
            </a:r>
            <a:r>
              <a:rPr lang="en-GB" sz="3200" b="1" dirty="0">
                <a:solidFill>
                  <a:srgbClr val="CA0000"/>
                </a:solidFill>
              </a:rPr>
              <a:t>re-train</a:t>
            </a:r>
            <a:r>
              <a:rPr lang="en-GB" sz="3200" dirty="0"/>
              <a:t> it!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466" y="3708353"/>
            <a:ext cx="1822449" cy="1822449"/>
          </a:xfr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5ACBBB7-8FE2-4BA0-980C-762A7C4CB935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49</a:t>
            </a:r>
          </a:p>
        </p:txBody>
      </p:sp>
    </p:spTree>
    <p:extLst>
      <p:ext uri="{BB962C8B-B14F-4D97-AF65-F5344CB8AC3E}">
        <p14:creationId xmlns:p14="http://schemas.microsoft.com/office/powerpoint/2010/main" val="79480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4129" y="274638"/>
            <a:ext cx="8569871" cy="922114"/>
          </a:xfrm>
        </p:spPr>
        <p:txBody>
          <a:bodyPr/>
          <a:lstStyle/>
          <a:p>
            <a:r>
              <a:rPr lang="en-GB" sz="4000" dirty="0"/>
              <a:t>Let’s Notice our </a:t>
            </a:r>
            <a:r>
              <a:rPr lang="en-GB" sz="4000" dirty="0">
                <a:solidFill>
                  <a:srgbClr val="CA0000"/>
                </a:solidFill>
              </a:rPr>
              <a:t>Rainbow Moments..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8281" y="1695645"/>
            <a:ext cx="4464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Your challenge this week is to re-train your mind so that it starts to notice your</a:t>
            </a:r>
          </a:p>
          <a:p>
            <a:r>
              <a:rPr lang="en-GB" sz="2800" b="1" i="1" dirty="0">
                <a:solidFill>
                  <a:srgbClr val="CA0000"/>
                </a:solidFill>
              </a:rPr>
              <a:t>Rainbow Moments!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8281" y="3830877"/>
            <a:ext cx="51198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Let’s try to notice </a:t>
            </a:r>
            <a:r>
              <a:rPr lang="en-GB" sz="2800" dirty="0">
                <a:solidFill>
                  <a:srgbClr val="003BB0"/>
                </a:solidFill>
              </a:rPr>
              <a:t>three each day</a:t>
            </a:r>
          </a:p>
          <a:p>
            <a:r>
              <a:rPr lang="en-GB" sz="2800" dirty="0"/>
              <a:t>and write them down. Good Luck </a:t>
            </a:r>
          </a:p>
          <a:p>
            <a:r>
              <a:rPr lang="en-GB" sz="2800" dirty="0"/>
              <a:t>and enjoy your challenge!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1817507"/>
            <a:ext cx="2552490" cy="3601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4566889-52C3-4D79-825E-0B4A181116BA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296222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IE" dirty="0"/>
              <a:t>Have a look!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86408" y="1268760"/>
            <a:ext cx="8034064" cy="922114"/>
          </a:xfrm>
        </p:spPr>
        <p:txBody>
          <a:bodyPr/>
          <a:lstStyle/>
          <a:p>
            <a:pPr marL="0" indent="0" algn="ctr">
              <a:buNone/>
            </a:pPr>
            <a:r>
              <a:rPr lang="en-IE" sz="2800" dirty="0"/>
              <a:t>Let’s watch a video of children talking about their own </a:t>
            </a:r>
            <a:r>
              <a:rPr lang="en-IE" sz="2800" b="1" i="1" dirty="0">
                <a:solidFill>
                  <a:srgbClr val="CA0000"/>
                </a:solidFill>
              </a:rPr>
              <a:t>Rainbow Moments </a:t>
            </a:r>
            <a:r>
              <a:rPr lang="en-IE" sz="2800" dirty="0"/>
              <a:t>and how they make them feel.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529F7F1-C6A7-4178-BB17-F3BEEAE0032C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51</a:t>
            </a:r>
          </a:p>
        </p:txBody>
      </p:sp>
      <p:pic>
        <p:nvPicPr>
          <p:cNvPr id="5" name="Online Media 4" title="WWB - Rainbow Moments">
            <a:hlinkClick r:id="" action="ppaction://media"/>
            <a:extLst>
              <a:ext uri="{FF2B5EF4-FFF2-40B4-BE49-F238E27FC236}">
                <a16:creationId xmlns:a16="http://schemas.microsoft.com/office/drawing/2014/main" id="{32E82D77-81FF-46BF-956C-3535467A966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07704" y="2280660"/>
            <a:ext cx="5936208" cy="333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71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/>
              <a:t>Pupil Book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2394" y="1628800"/>
            <a:ext cx="4753702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Now it’s time to do some activities in our </a:t>
            </a:r>
            <a:r>
              <a:rPr lang="en-GB" sz="2800" b="1" i="1" dirty="0">
                <a:solidFill>
                  <a:srgbClr val="CA0000"/>
                </a:solidFill>
              </a:rPr>
              <a:t>Weaving </a:t>
            </a:r>
            <a:br>
              <a:rPr lang="en-GB" sz="2800" b="1" i="1" dirty="0">
                <a:solidFill>
                  <a:srgbClr val="CA0000"/>
                </a:solidFill>
              </a:rPr>
            </a:br>
            <a:r>
              <a:rPr lang="en-GB" sz="2800" b="1" i="1" dirty="0">
                <a:solidFill>
                  <a:srgbClr val="CA0000"/>
                </a:solidFill>
              </a:rPr>
              <a:t>Well-Being Pupil Books</a:t>
            </a:r>
            <a:r>
              <a:rPr lang="en-GB" sz="2800" dirty="0"/>
              <a:t>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We will also have a home-work challenge to try this week to help us to </a:t>
            </a:r>
            <a:r>
              <a:rPr lang="en-GB" sz="2800" b="1" i="1" dirty="0">
                <a:solidFill>
                  <a:srgbClr val="CA0000"/>
                </a:solidFill>
              </a:rPr>
              <a:t>create</a:t>
            </a:r>
            <a:r>
              <a:rPr lang="en-GB" sz="2800" dirty="0"/>
              <a:t> our own </a:t>
            </a:r>
            <a:br>
              <a:rPr lang="en-GB" sz="2800" dirty="0"/>
            </a:br>
            <a:r>
              <a:rPr lang="en-GB" sz="2800" b="1" i="1" dirty="0">
                <a:solidFill>
                  <a:srgbClr val="CA0000"/>
                </a:solidFill>
              </a:rPr>
              <a:t>well-being</a:t>
            </a:r>
            <a:r>
              <a:rPr lang="en-GB" sz="2800" dirty="0"/>
              <a:t>.</a:t>
            </a:r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6941">
            <a:off x="5788529" y="1985791"/>
            <a:ext cx="2348451" cy="33219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FC5069B-2497-4255-869E-AB76E826EA18}"/>
              </a:ext>
            </a:extLst>
          </p:cNvPr>
          <p:cNvSpPr txBox="1">
            <a:spLocks/>
          </p:cNvSpPr>
          <p:nvPr/>
        </p:nvSpPr>
        <p:spPr>
          <a:xfrm>
            <a:off x="0" y="354694"/>
            <a:ext cx="574129" cy="557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1200" b="0" dirty="0">
                <a:solidFill>
                  <a:schemeClr val="bg1"/>
                </a:solidFill>
                <a:latin typeface="Arial Black" panose="020B0A04020102020204" pitchFamily="34" charset="0"/>
              </a:rPr>
              <a:t>Slide</a:t>
            </a:r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I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52</a:t>
            </a:r>
          </a:p>
        </p:txBody>
      </p:sp>
    </p:spTree>
    <p:extLst>
      <p:ext uri="{BB962C8B-B14F-4D97-AF65-F5344CB8AC3E}">
        <p14:creationId xmlns:p14="http://schemas.microsoft.com/office/powerpoint/2010/main" val="148038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15391</TotalTime>
  <Words>292</Words>
  <Application>Microsoft Office PowerPoint</Application>
  <PresentationFormat>On-screen Show (4:3)</PresentationFormat>
  <Paragraphs>55</Paragraphs>
  <Slides>7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 HERMANN</vt:lpstr>
      <vt:lpstr>Arial</vt:lpstr>
      <vt:lpstr>Arial Black</vt:lpstr>
      <vt:lpstr>Calibri</vt:lpstr>
      <vt:lpstr>Office Theme</vt:lpstr>
      <vt:lpstr>Positive Emotions</vt:lpstr>
      <vt:lpstr>Our Next Ingredient….</vt:lpstr>
      <vt:lpstr>What are Rainbow Moments?</vt:lpstr>
      <vt:lpstr>Rainbow Moments….</vt:lpstr>
      <vt:lpstr>Let’s Notice our Rainbow Moments..</vt:lpstr>
      <vt:lpstr>Have a look!</vt:lpstr>
      <vt:lpstr>Pupil Book Time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Conor</dc:creator>
  <cp:lastModifiedBy>Andrea Heron</cp:lastModifiedBy>
  <cp:revision>300</cp:revision>
  <cp:lastPrinted>2016-06-21T09:45:48Z</cp:lastPrinted>
  <dcterms:created xsi:type="dcterms:W3CDTF">2016-04-29T14:41:23Z</dcterms:created>
  <dcterms:modified xsi:type="dcterms:W3CDTF">2022-06-15T10:07:21Z</dcterms:modified>
</cp:coreProperties>
</file>