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1.xml" ContentType="application/vnd.ms-office.webextension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67" r:id="rId2"/>
    <p:sldId id="1263" r:id="rId3"/>
    <p:sldId id="1093" r:id="rId4"/>
    <p:sldId id="1235" r:id="rId5"/>
    <p:sldId id="1094" r:id="rId6"/>
    <p:sldId id="1234" r:id="rId7"/>
    <p:sldId id="1095" r:id="rId8"/>
    <p:sldId id="1239" r:id="rId9"/>
    <p:sldId id="1097" r:id="rId10"/>
    <p:sldId id="1244" r:id="rId11"/>
    <p:sldId id="1247" r:id="rId12"/>
    <p:sldId id="1277" r:id="rId13"/>
    <p:sldId id="1103" r:id="rId14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002B82"/>
    <a:srgbClr val="002570"/>
    <a:srgbClr val="CFDBF0"/>
    <a:srgbClr val="0C4C92"/>
    <a:srgbClr val="EA0000"/>
    <a:srgbClr val="003BB0"/>
    <a:srgbClr val="FFFFFF"/>
    <a:srgbClr val="454955"/>
    <a:srgbClr val="EA6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4" autoAdjust="0"/>
    <p:restoredTop sz="77548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2755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0" y="2"/>
            <a:ext cx="2984870" cy="502755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97287B22-9856-46A4-9128-BDAEDFECC86D}" type="datetimeFigureOut">
              <a:rPr lang="en-IE" smtClean="0"/>
              <a:t>15/06/2022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0" y="9517547"/>
            <a:ext cx="2984870" cy="502754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F9E9D5AA-0F79-458D-AC34-36B7F66B29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6978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2755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2"/>
            <a:ext cx="2984870" cy="502755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BA288E9A-1C4A-45FD-8F78-80D6113C1221}" type="datetimeFigureOut">
              <a:rPr lang="en-IE" smtClean="0"/>
              <a:t>15/06/2022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2" tIns="48296" rIns="96592" bIns="48296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2"/>
            <a:ext cx="5510530" cy="3945493"/>
          </a:xfrm>
          <a:prstGeom prst="rect">
            <a:avLst/>
          </a:prstGeom>
        </p:spPr>
        <p:txBody>
          <a:bodyPr vert="horz" lIns="96592" tIns="48296" rIns="96592" bIns="482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0" cy="502754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5B01B609-7C12-4157-B563-1022631868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746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1B609-7C12-4157-B563-10226318685A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920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1B609-7C12-4157-B563-10226318685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64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www.otb.ie/wwb-rap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1B609-7C12-4157-B563-10226318685A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378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1B609-7C12-4157-B563-10226318685A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58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1DC9A34-6BA0-4D04-B949-33F452FEF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129" cy="6858000"/>
          </a:xfrm>
          <a:prstGeom prst="rect">
            <a:avLst/>
          </a:prstGeom>
          <a:solidFill>
            <a:srgbClr val="FDD700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F7AB8F-B87E-4A3D-BBEF-274033DC0610}"/>
              </a:ext>
            </a:extLst>
          </p:cNvPr>
          <p:cNvSpPr/>
          <p:nvPr userDrawn="1"/>
        </p:nvSpPr>
        <p:spPr>
          <a:xfrm>
            <a:off x="10160" y="1124744"/>
            <a:ext cx="9133840" cy="89765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A094B-C47C-4CCE-B022-6ED841DA76B7}"/>
              </a:ext>
            </a:extLst>
          </p:cNvPr>
          <p:cNvSpPr/>
          <p:nvPr userDrawn="1"/>
        </p:nvSpPr>
        <p:spPr>
          <a:xfrm>
            <a:off x="0" y="6003531"/>
            <a:ext cx="9133840" cy="89765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F9CA58FA-5400-4758-8F65-E8D0147AC1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00005" y="6460930"/>
            <a:ext cx="15375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E" altLang="en-US" sz="1200" b="1" dirty="0">
                <a:solidFill>
                  <a:srgbClr val="0C4C92"/>
                </a:solidFill>
              </a:rPr>
              <a:t>www.otb.ie/WWB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ADAE932-46AE-488F-9B81-265F94883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61593"/>
            <a:ext cx="1418852" cy="5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BB37093-809E-4DE4-B966-C0BC7477C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129" cy="6858000"/>
          </a:xfrm>
          <a:prstGeom prst="rect">
            <a:avLst/>
          </a:prstGeom>
          <a:solidFill>
            <a:srgbClr val="FDD700"/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3669BB-7B74-447B-9908-E37167599B52}"/>
              </a:ext>
            </a:extLst>
          </p:cNvPr>
          <p:cNvSpPr/>
          <p:nvPr userDrawn="1"/>
        </p:nvSpPr>
        <p:spPr>
          <a:xfrm>
            <a:off x="10160" y="1124744"/>
            <a:ext cx="9133840" cy="89765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6EB4AF-7F8B-4002-877D-35B08A0E476E}"/>
              </a:ext>
            </a:extLst>
          </p:cNvPr>
          <p:cNvSpPr/>
          <p:nvPr userDrawn="1"/>
        </p:nvSpPr>
        <p:spPr>
          <a:xfrm>
            <a:off x="0" y="6003531"/>
            <a:ext cx="9133840" cy="89765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E11E9FA-CDD8-45DB-BFE2-60FB08E16B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00005" y="6464641"/>
            <a:ext cx="15375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E" altLang="en-US" sz="1200" b="1" dirty="0">
                <a:solidFill>
                  <a:srgbClr val="0C4C92"/>
                </a:solidFill>
              </a:rPr>
              <a:t>www.otb.ie/WWB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979099B-AF09-4F30-BD8E-E58661A1E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65304"/>
            <a:ext cx="1418852" cy="5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9570865-D485-4778-888B-A98B69333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129" cy="6858000"/>
          </a:xfrm>
          <a:prstGeom prst="rect">
            <a:avLst/>
          </a:prstGeom>
          <a:solidFill>
            <a:srgbClr val="FDD700"/>
          </a:solidFill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9A9CA46-E8FA-4756-B96E-BFBAE4DE0CCF}"/>
              </a:ext>
            </a:extLst>
          </p:cNvPr>
          <p:cNvSpPr/>
          <p:nvPr userDrawn="1"/>
        </p:nvSpPr>
        <p:spPr>
          <a:xfrm>
            <a:off x="10160" y="1124744"/>
            <a:ext cx="9133840" cy="89765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061544-6714-43D6-995D-3A9B05493BC5}"/>
              </a:ext>
            </a:extLst>
          </p:cNvPr>
          <p:cNvSpPr/>
          <p:nvPr userDrawn="1"/>
        </p:nvSpPr>
        <p:spPr>
          <a:xfrm>
            <a:off x="0" y="6003531"/>
            <a:ext cx="9133840" cy="89765"/>
          </a:xfrm>
          <a:prstGeom prst="rect">
            <a:avLst/>
          </a:prstGeom>
          <a:solidFill>
            <a:srgbClr val="FD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4A9ADCC6-8902-4137-AEA2-C0C88F967C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00005" y="6464641"/>
            <a:ext cx="15375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E" altLang="en-US" sz="1200" b="1" dirty="0">
                <a:solidFill>
                  <a:srgbClr val="0C4C92"/>
                </a:solidFill>
              </a:rPr>
              <a:t>www.otb.ie/WWB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66C7355-A462-40AA-A300-A0211DA0EE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65304"/>
            <a:ext cx="1418852" cy="5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1CA26C-2658-4FEE-88B3-C4DA8B24EC73}" type="datetimeFigureOut">
              <a:rPr lang="en-IE"/>
              <a:pPr>
                <a:defRPr/>
              </a:pPr>
              <a:t>15/06/2022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5B1FF2-D517-4A7C-B012-2B6CC0CFAF6B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5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7928" y="1555019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dirty="0"/>
              <a:t>Lesson 1 </a:t>
            </a:r>
            <a:endParaRPr lang="en-IE" sz="4400" dirty="0"/>
          </a:p>
        </p:txBody>
      </p:sp>
      <p:sp>
        <p:nvSpPr>
          <p:cNvPr id="4" name="Rectangle 3"/>
          <p:cNvSpPr/>
          <p:nvPr/>
        </p:nvSpPr>
        <p:spPr>
          <a:xfrm>
            <a:off x="1955068" y="2924944"/>
            <a:ext cx="5670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dirty="0"/>
              <a:t>What is Well-Being? </a:t>
            </a:r>
          </a:p>
          <a:p>
            <a:pPr algn="ctr">
              <a:lnSpc>
                <a:spcPct val="150000"/>
              </a:lnSpc>
            </a:pPr>
            <a:r>
              <a:rPr lang="en-GB" sz="4400" dirty="0"/>
              <a:t>Part 1</a:t>
            </a:r>
            <a:endParaRPr lang="en-IE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04056" y="42530"/>
            <a:ext cx="7772400" cy="11049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C4C92"/>
                </a:solidFill>
              </a:rPr>
              <a:t>Character Strengths</a:t>
            </a:r>
            <a:endParaRPr lang="en-GB" sz="3600" b="1" dirty="0">
              <a:solidFill>
                <a:srgbClr val="0C4C92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431297-1EDD-4946-86C8-8BD36795E5C6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02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0872" y="188640"/>
            <a:ext cx="8229600" cy="922114"/>
          </a:xfrm>
        </p:spPr>
        <p:txBody>
          <a:bodyPr/>
          <a:lstStyle/>
          <a:p>
            <a:r>
              <a:rPr lang="en-GB" dirty="0"/>
              <a:t>Signs of Well-Being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1215" y="1700302"/>
            <a:ext cx="3394721" cy="2032755"/>
          </a:xfrm>
        </p:spPr>
        <p:txBody>
          <a:bodyPr/>
          <a:lstStyle/>
          <a:p>
            <a:r>
              <a:rPr lang="en-IE" sz="2800" dirty="0"/>
              <a:t>We all have</a:t>
            </a:r>
            <a:r>
              <a:rPr lang="en-IE" sz="2800" dirty="0">
                <a:solidFill>
                  <a:srgbClr val="003BB0"/>
                </a:solidFill>
              </a:rPr>
              <a:t> </a:t>
            </a:r>
            <a:r>
              <a:rPr lang="en-IE" sz="2800" dirty="0">
                <a:solidFill>
                  <a:srgbClr val="0C4C92"/>
                </a:solidFill>
              </a:rPr>
              <a:t>ups and downs </a:t>
            </a:r>
            <a:r>
              <a:rPr lang="en-IE" sz="2800" dirty="0"/>
              <a:t>in our life – this is very </a:t>
            </a:r>
            <a:r>
              <a:rPr lang="en-IE" sz="2800" dirty="0">
                <a:solidFill>
                  <a:srgbClr val="EA0000"/>
                </a:solidFill>
              </a:rPr>
              <a:t>normal</a:t>
            </a:r>
            <a:r>
              <a:rPr lang="en-IE" sz="2800" dirty="0"/>
              <a:t>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560" y="3573016"/>
            <a:ext cx="40324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/>
              <a:t>Do you </a:t>
            </a:r>
            <a:r>
              <a:rPr lang="en-IE" sz="2800" dirty="0">
                <a:solidFill>
                  <a:srgbClr val="0C4C92"/>
                </a:solidFill>
              </a:rPr>
              <a:t>remember a time </a:t>
            </a:r>
            <a:r>
              <a:rPr lang="en-IE" sz="2800" dirty="0"/>
              <a:t>you were able to </a:t>
            </a:r>
            <a:r>
              <a:rPr lang="en-IE" sz="2800" dirty="0">
                <a:solidFill>
                  <a:srgbClr val="EA0000"/>
                </a:solidFill>
              </a:rPr>
              <a:t>cope</a:t>
            </a:r>
            <a:r>
              <a:rPr lang="en-IE" sz="2800" dirty="0"/>
              <a:t> when something did not go well for you?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5E9FB1-7778-4087-8BD1-5E9C901A7E32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B404CF-4C55-4EE7-95E0-244D8BD0D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14" y="1700302"/>
            <a:ext cx="4072937" cy="2880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1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326" y="173621"/>
            <a:ext cx="8229600" cy="922114"/>
          </a:xfrm>
        </p:spPr>
        <p:txBody>
          <a:bodyPr/>
          <a:lstStyle/>
          <a:p>
            <a:r>
              <a:rPr lang="en-GB" dirty="0"/>
              <a:t>Well-Being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5639" y="1412780"/>
            <a:ext cx="7812721" cy="4464492"/>
          </a:xfrm>
        </p:spPr>
        <p:txBody>
          <a:bodyPr/>
          <a:lstStyle/>
          <a:p>
            <a:r>
              <a:rPr lang="en-IE" sz="2800" dirty="0"/>
              <a:t>Here are the </a:t>
            </a:r>
            <a:r>
              <a:rPr lang="en-IE" sz="2800" dirty="0">
                <a:solidFill>
                  <a:srgbClr val="EA0000"/>
                </a:solidFill>
              </a:rPr>
              <a:t>3 signs of well-being </a:t>
            </a:r>
            <a:r>
              <a:rPr lang="en-IE" sz="2800" dirty="0"/>
              <a:t>we learned about this week</a:t>
            </a:r>
            <a:r>
              <a:rPr lang="en-IE" sz="3000" dirty="0"/>
              <a:t>. </a:t>
            </a:r>
          </a:p>
          <a:p>
            <a:endParaRPr lang="en-IE" sz="3000" dirty="0"/>
          </a:p>
          <a:p>
            <a:endParaRPr lang="en-IE" sz="3000" dirty="0"/>
          </a:p>
          <a:p>
            <a:endParaRPr lang="en-IE" sz="3000" dirty="0"/>
          </a:p>
          <a:p>
            <a:pPr>
              <a:spcBef>
                <a:spcPts val="2400"/>
              </a:spcBef>
            </a:pPr>
            <a:r>
              <a:rPr lang="en-IE" sz="2800" dirty="0"/>
              <a:t>Next week we will learn about some more!</a:t>
            </a:r>
          </a:p>
          <a:p>
            <a:r>
              <a:rPr lang="en-IE" sz="2800" dirty="0"/>
              <a:t>Now let’s listen to </a:t>
            </a:r>
            <a:r>
              <a:rPr lang="en-IE" sz="2800" dirty="0">
                <a:solidFill>
                  <a:srgbClr val="0C4C92"/>
                </a:solidFill>
              </a:rPr>
              <a:t>a rap </a:t>
            </a:r>
            <a:r>
              <a:rPr lang="en-IE" sz="2800" dirty="0"/>
              <a:t>about the signs of </a:t>
            </a:r>
            <a:br>
              <a:rPr lang="en-IE" sz="2800" dirty="0"/>
            </a:br>
            <a:r>
              <a:rPr lang="en-IE" sz="2800" dirty="0"/>
              <a:t>well-being!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47864" y="2492896"/>
            <a:ext cx="0" cy="1661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28184" y="2492896"/>
            <a:ext cx="0" cy="1661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7584" y="2492896"/>
            <a:ext cx="79928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7584" y="4164265"/>
            <a:ext cx="7992888" cy="17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20472" y="2502421"/>
            <a:ext cx="0" cy="1661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7584" y="2492896"/>
            <a:ext cx="0" cy="1661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AA52BD30-62FA-4D39-A80C-FACC6933EFCB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11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36B21EB-89CC-4D4C-9286-D820A78D2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5" y="2636912"/>
            <a:ext cx="2375801" cy="1443590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97ED87-4D1D-47B5-840A-C63D2BA20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2" y="2574632"/>
            <a:ext cx="2411758" cy="1539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9C1D53-E6B6-4960-842C-25AE6694B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74632"/>
            <a:ext cx="2211787" cy="15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1171" y="162203"/>
            <a:ext cx="8229600" cy="922114"/>
          </a:xfrm>
        </p:spPr>
        <p:txBody>
          <a:bodyPr/>
          <a:lstStyle/>
          <a:p>
            <a:r>
              <a:rPr lang="en-IE" dirty="0"/>
              <a:t>Have a look!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296884"/>
            <a:ext cx="8229600" cy="845888"/>
          </a:xfrm>
        </p:spPr>
        <p:txBody>
          <a:bodyPr/>
          <a:lstStyle/>
          <a:p>
            <a:pPr marL="0" indent="0">
              <a:buNone/>
            </a:pPr>
            <a:r>
              <a:rPr lang="en-IE" sz="2300" dirty="0">
                <a:solidFill>
                  <a:srgbClr val="0C4C92"/>
                </a:solidFill>
              </a:rPr>
              <a:t>This video shows children performing the Weaving Well-Being Rap which tells us how we can help our well-being every day (2:41).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8C0E5C-7B16-470A-AF3A-F8E07D71D9F2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12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2" name="Add-in 11" title="Web Video Player">
                <a:extLst>
                  <a:ext uri="{FF2B5EF4-FFF2-40B4-BE49-F238E27FC236}">
                    <a16:creationId xmlns:a16="http://schemas.microsoft.com/office/drawing/2014/main" id="{83998B47-9C4E-4A6C-8684-069933BF853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1672372"/>
                  </p:ext>
                </p:extLst>
              </p:nvPr>
            </p:nvGraphicFramePr>
            <p:xfrm>
              <a:off x="1449506" y="2357572"/>
              <a:ext cx="6212929" cy="349796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2" name="Add-in 11" title="Web Video Player">
                <a:extLst>
                  <a:ext uri="{FF2B5EF4-FFF2-40B4-BE49-F238E27FC236}">
                    <a16:creationId xmlns:a16="http://schemas.microsoft.com/office/drawing/2014/main" id="{83998B47-9C4E-4A6C-8684-069933BF85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9506" y="2357572"/>
                <a:ext cx="6212929" cy="34979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7614" y="188640"/>
            <a:ext cx="8229600" cy="922114"/>
          </a:xfrm>
        </p:spPr>
        <p:txBody>
          <a:bodyPr/>
          <a:lstStyle/>
          <a:p>
            <a:r>
              <a:rPr lang="en-GB" dirty="0"/>
              <a:t>Pupil Book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0839" y="1700808"/>
            <a:ext cx="5247305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Now it’s time to do some activities in our </a:t>
            </a:r>
            <a:r>
              <a:rPr lang="en-GB" sz="2800" b="1" i="1" dirty="0">
                <a:solidFill>
                  <a:srgbClr val="EA0000"/>
                </a:solidFill>
              </a:rPr>
              <a:t>Weaving Well-Being </a:t>
            </a:r>
            <a:br>
              <a:rPr lang="en-GB" sz="2800" b="1" i="1" dirty="0">
                <a:solidFill>
                  <a:srgbClr val="EA0000"/>
                </a:solidFill>
              </a:rPr>
            </a:br>
            <a:r>
              <a:rPr lang="en-GB" sz="2800" b="1" i="1" dirty="0">
                <a:solidFill>
                  <a:srgbClr val="EA0000"/>
                </a:solidFill>
              </a:rPr>
              <a:t>Pupil Books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We will also have a home-work challenge to try this week, to help us to </a:t>
            </a:r>
            <a:r>
              <a:rPr lang="en-GB" sz="2800" b="1" i="1" dirty="0">
                <a:solidFill>
                  <a:srgbClr val="EA0000"/>
                </a:solidFill>
              </a:rPr>
              <a:t>create</a:t>
            </a:r>
            <a:r>
              <a:rPr lang="en-GB" sz="2800" dirty="0"/>
              <a:t> our </a:t>
            </a:r>
            <a:r>
              <a:rPr lang="en-GB" sz="2800"/>
              <a:t>own </a:t>
            </a:r>
            <a:r>
              <a:rPr lang="en-GB" sz="2800" b="1" i="1">
                <a:solidFill>
                  <a:srgbClr val="EA0000"/>
                </a:solidFill>
              </a:rPr>
              <a:t>well-being</a:t>
            </a:r>
            <a:r>
              <a:rPr lang="en-GB" sz="2800"/>
              <a:t>.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So now let’s start </a:t>
            </a:r>
            <a:br>
              <a:rPr lang="en-GB" sz="2800" dirty="0"/>
            </a:br>
            <a:r>
              <a:rPr lang="en-GB" sz="2800" b="1" i="1" dirty="0">
                <a:solidFill>
                  <a:srgbClr val="EA0000"/>
                </a:solidFill>
              </a:rPr>
              <a:t>Weaving our Well-Being!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761">
            <a:off x="5950256" y="1999174"/>
            <a:ext cx="2381488" cy="336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4FCCBD-4A63-4DD1-8061-DCA1F1857D7F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18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12129"/>
            <a:ext cx="7844494" cy="1067568"/>
          </a:xfrm>
        </p:spPr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845983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Welcome to the </a:t>
            </a:r>
            <a:br>
              <a:rPr lang="en-GB" sz="2800" dirty="0"/>
            </a:br>
            <a:r>
              <a:rPr lang="en-GB" sz="2800" b="1" i="1" dirty="0">
                <a:solidFill>
                  <a:srgbClr val="EA0000"/>
                </a:solidFill>
              </a:rPr>
              <a:t>Weaving Well-Being </a:t>
            </a:r>
            <a:br>
              <a:rPr lang="en-GB" sz="2800" b="1" i="1" dirty="0">
                <a:solidFill>
                  <a:srgbClr val="EA0000"/>
                </a:solidFill>
              </a:rPr>
            </a:br>
            <a:r>
              <a:rPr lang="en-GB" sz="2800" b="1" i="1" dirty="0">
                <a:solidFill>
                  <a:srgbClr val="EA0000"/>
                </a:solidFill>
              </a:rPr>
              <a:t>Character Strengths </a:t>
            </a:r>
            <a:r>
              <a:rPr lang="en-GB" sz="2800" dirty="0"/>
              <a:t>programme.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Soon we will be learning all about </a:t>
            </a:r>
            <a:r>
              <a:rPr lang="en-GB" sz="2800" b="1" i="1" dirty="0">
                <a:solidFill>
                  <a:srgbClr val="0C4C92"/>
                </a:solidFill>
                <a:latin typeface="+mn-lt"/>
              </a:rPr>
              <a:t>Well-Being</a:t>
            </a:r>
            <a:r>
              <a:rPr lang="en-GB" sz="2800" dirty="0"/>
              <a:t> and </a:t>
            </a:r>
            <a:br>
              <a:rPr lang="en-GB" sz="2800" dirty="0"/>
            </a:br>
            <a:r>
              <a:rPr lang="en-GB" sz="2800" b="1" i="1" dirty="0">
                <a:solidFill>
                  <a:srgbClr val="DE0000"/>
                </a:solidFill>
              </a:rPr>
              <a:t>Character Strengths</a:t>
            </a:r>
            <a:r>
              <a:rPr lang="en-GB" sz="2800" dirty="0"/>
              <a:t>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87" y="1628800"/>
            <a:ext cx="2754356" cy="3896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533BE0-B770-4C10-92E6-D8C56D5F3B2A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85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4985" y="89940"/>
            <a:ext cx="7290054" cy="1067568"/>
          </a:xfrm>
        </p:spPr>
        <p:txBody>
          <a:bodyPr/>
          <a:lstStyle/>
          <a:p>
            <a:r>
              <a:rPr lang="en-GB" dirty="0"/>
              <a:t>What is Well-Being?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732441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do you think </a:t>
            </a:r>
            <a:r>
              <a:rPr lang="en-GB" sz="2800" b="1" i="1" dirty="0">
                <a:solidFill>
                  <a:srgbClr val="EA0000"/>
                </a:solidFill>
              </a:rPr>
              <a:t>Well-Being</a:t>
            </a:r>
            <a:r>
              <a:rPr lang="en-GB" sz="2800" i="1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means?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12" y="2674005"/>
            <a:ext cx="3558960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221088"/>
            <a:ext cx="457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Can you name some things you do which make you feel happy?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504" y="254587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It’s about things like feeling </a:t>
            </a:r>
            <a:r>
              <a:rPr lang="en-GB" sz="2800" dirty="0">
                <a:solidFill>
                  <a:srgbClr val="0C4C92"/>
                </a:solidFill>
              </a:rPr>
              <a:t>happy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EA0000"/>
                </a:solidFill>
              </a:rPr>
              <a:t>strong</a:t>
            </a:r>
            <a:r>
              <a:rPr lang="en-GB" sz="2800" dirty="0"/>
              <a:t>, and </a:t>
            </a:r>
            <a:r>
              <a:rPr lang="en-GB" sz="2800" dirty="0">
                <a:solidFill>
                  <a:srgbClr val="0C4C92"/>
                </a:solidFill>
              </a:rPr>
              <a:t>enjoying</a:t>
            </a:r>
            <a:r>
              <a:rPr lang="en-GB" sz="2800" dirty="0"/>
              <a:t> your life.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A1A541-6669-4B74-BF10-30F4813286E8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53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0872" y="188640"/>
            <a:ext cx="8229600" cy="922114"/>
          </a:xfrm>
        </p:spPr>
        <p:txBody>
          <a:bodyPr/>
          <a:lstStyle/>
          <a:p>
            <a:r>
              <a:rPr lang="en-IE" dirty="0"/>
              <a:t>What is Well-Being?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2132856"/>
            <a:ext cx="4392488" cy="768199"/>
          </a:xfrm>
        </p:spPr>
        <p:txBody>
          <a:bodyPr/>
          <a:lstStyle/>
          <a:p>
            <a:r>
              <a:rPr lang="en-IE" sz="2800" dirty="0"/>
              <a:t>There are lots </a:t>
            </a:r>
            <a:r>
              <a:rPr lang="en-IE" sz="2800" dirty="0">
                <a:solidFill>
                  <a:srgbClr val="EA0000"/>
                </a:solidFill>
              </a:rPr>
              <a:t>of different signs </a:t>
            </a:r>
            <a:r>
              <a:rPr lang="en-IE" sz="2800" dirty="0"/>
              <a:t>of well-being.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3357095"/>
            <a:ext cx="4392488" cy="7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IE" sz="2800" dirty="0">
                <a:solidFill>
                  <a:srgbClr val="0C4C92"/>
                </a:solidFill>
              </a:rPr>
              <a:t>Let’s look at 3 </a:t>
            </a:r>
            <a:r>
              <a:rPr lang="en-IE" sz="2800" dirty="0"/>
              <a:t>signs of well-being now.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4581334"/>
            <a:ext cx="8075240" cy="7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/>
              <a:t>As we look at each sign, you can decide whether this was something you had thought of </a:t>
            </a:r>
            <a:r>
              <a:rPr lang="en-IE" sz="2800"/>
              <a:t>already!</a:t>
            </a:r>
            <a:endParaRPr lang="en-IE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2F20CC-6CC6-4035-86BF-C6C6F2A538F2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8D5F5B-A063-4040-9DB3-7667B5C14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56" y="1709631"/>
            <a:ext cx="3393699" cy="2643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3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4960" y="188640"/>
            <a:ext cx="8229600" cy="922114"/>
          </a:xfrm>
        </p:spPr>
        <p:txBody>
          <a:bodyPr/>
          <a:lstStyle/>
          <a:p>
            <a:r>
              <a:rPr lang="en-GB" dirty="0"/>
              <a:t>Signs of Well-Being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99592" y="5013176"/>
            <a:ext cx="7697440" cy="930407"/>
          </a:xfrm>
        </p:spPr>
        <p:txBody>
          <a:bodyPr/>
          <a:lstStyle/>
          <a:p>
            <a:r>
              <a:rPr lang="en-IE" sz="2800" dirty="0"/>
              <a:t>Do you think this is an important part of your well-being? Why?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121C7-9811-424D-AC4B-9E53FCEEA012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FA9D72C-3C83-464F-9894-D0B33C928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55" y="1435191"/>
            <a:ext cx="5636489" cy="342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8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GB" dirty="0"/>
              <a:t>Signs of Well-Being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7" y="2060848"/>
            <a:ext cx="3113733" cy="3240360"/>
          </a:xfrm>
        </p:spPr>
        <p:txBody>
          <a:bodyPr/>
          <a:lstStyle/>
          <a:p>
            <a:r>
              <a:rPr lang="en-IE" dirty="0"/>
              <a:t>What gives you </a:t>
            </a:r>
            <a:r>
              <a:rPr lang="en-IE" dirty="0">
                <a:solidFill>
                  <a:srgbClr val="0C4C92"/>
                </a:solidFill>
              </a:rPr>
              <a:t>energy</a:t>
            </a:r>
            <a:r>
              <a:rPr lang="en-IE" dirty="0"/>
              <a:t>?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dirty="0"/>
              <a:t>What do you do to have </a:t>
            </a:r>
            <a:r>
              <a:rPr lang="en-IE" dirty="0">
                <a:solidFill>
                  <a:srgbClr val="EA0000"/>
                </a:solidFill>
              </a:rPr>
              <a:t>fun</a:t>
            </a:r>
            <a:r>
              <a:rPr lang="en-IE" dirty="0"/>
              <a:t>? </a:t>
            </a:r>
            <a:endParaRPr lang="en-IE" sz="2400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FF01FF-7614-4CA9-ACDF-B4520CF72CEC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73A9912-EFB1-40A2-B216-9F1E65263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46" y="2060111"/>
            <a:ext cx="4860032" cy="2953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7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88640"/>
            <a:ext cx="8229600" cy="922114"/>
          </a:xfrm>
        </p:spPr>
        <p:txBody>
          <a:bodyPr/>
          <a:lstStyle/>
          <a:p>
            <a:r>
              <a:rPr lang="en-GB" dirty="0"/>
              <a:t>Signs of Well-Being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047315" y="4941168"/>
            <a:ext cx="7049368" cy="1368152"/>
          </a:xfrm>
        </p:spPr>
        <p:txBody>
          <a:bodyPr/>
          <a:lstStyle/>
          <a:p>
            <a:r>
              <a:rPr lang="en-IE" sz="2800" dirty="0"/>
              <a:t>Do you think this is an important part of your well-being? Why?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082D64-7B3C-4550-9BAF-3C07A7848EDC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2C41E72-7487-4D36-BF04-12955909E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59" y="1484784"/>
            <a:ext cx="5292080" cy="337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9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GB" dirty="0"/>
              <a:t>Signs of Well-Being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1216" y="1772816"/>
            <a:ext cx="3034680" cy="4248471"/>
          </a:xfrm>
        </p:spPr>
        <p:txBody>
          <a:bodyPr/>
          <a:lstStyle/>
          <a:p>
            <a:r>
              <a:rPr lang="en-IE" sz="2800" dirty="0"/>
              <a:t>Are you happy when you are </a:t>
            </a:r>
            <a:r>
              <a:rPr lang="en-IE" sz="2800" dirty="0">
                <a:solidFill>
                  <a:srgbClr val="EA0000"/>
                </a:solidFill>
              </a:rPr>
              <a:t>getting along </a:t>
            </a:r>
            <a:br>
              <a:rPr lang="en-IE" sz="2800" dirty="0">
                <a:solidFill>
                  <a:srgbClr val="FF0000"/>
                </a:solidFill>
              </a:rPr>
            </a:br>
            <a:r>
              <a:rPr lang="en-IE" sz="2800" dirty="0"/>
              <a:t>with others?</a:t>
            </a:r>
          </a:p>
          <a:p>
            <a:endParaRPr lang="en-IE" sz="2800" dirty="0"/>
          </a:p>
          <a:p>
            <a:r>
              <a:rPr lang="en-IE" sz="2800" dirty="0"/>
              <a:t>How does </a:t>
            </a:r>
            <a:br>
              <a:rPr lang="en-IE" sz="2800" dirty="0"/>
            </a:br>
            <a:r>
              <a:rPr lang="en-IE" sz="2800" dirty="0">
                <a:solidFill>
                  <a:srgbClr val="0C4C92"/>
                </a:solidFill>
              </a:rPr>
              <a:t>helping others </a:t>
            </a:r>
            <a:br>
              <a:rPr lang="en-IE" sz="2800" dirty="0">
                <a:solidFill>
                  <a:srgbClr val="003BB0"/>
                </a:solidFill>
              </a:rPr>
            </a:br>
            <a:r>
              <a:rPr lang="en-IE" sz="2800" dirty="0"/>
              <a:t>make you feel?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A954E2-176D-4CD3-8502-5FA532766DD7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0C82DD-EDC3-4C8D-A184-0D20F1851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73" y="1880828"/>
            <a:ext cx="4851627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7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GB" dirty="0"/>
              <a:t>Signs of Well-Being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7316" y="4941168"/>
            <a:ext cx="7049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/>
              <a:t>Do you think this is an important part of your well-being? Why?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CFC73-898C-4664-9AB6-C53A6C3AAC3B}"/>
              </a:ext>
            </a:extLst>
          </p:cNvPr>
          <p:cNvSpPr txBox="1">
            <a:spLocks/>
          </p:cNvSpPr>
          <p:nvPr/>
        </p:nvSpPr>
        <p:spPr>
          <a:xfrm>
            <a:off x="0" y="354694"/>
            <a:ext cx="574129" cy="5571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200" b="0" dirty="0">
                <a:solidFill>
                  <a:srgbClr val="104B90"/>
                </a:solidFill>
                <a:latin typeface="Arial Black" panose="020B0A04020102020204" pitchFamily="34" charset="0"/>
              </a:rPr>
              <a:t>Slide</a:t>
            </a:r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IE" sz="1400" b="1" dirty="0">
                <a:solidFill>
                  <a:srgbClr val="104B9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104D-6DF2-440C-BBF9-9FFAB5BEF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74" y="1416606"/>
            <a:ext cx="4881252" cy="3452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5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webextension1.xml><?xml version="1.0" encoding="utf-8"?>
<we:webextension xmlns:we="http://schemas.microsoft.com/office/webextensions/webextension/2010/11" id="{26F91722-373A-4CB1-9A7B-B27394575464}">
  <we:reference id="wa104221182" version="3.3.0.0" store="en-U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1277"/>
    <we:property name="starttime" value="0"/>
    <we:property name="vid" value="&quot;https://vimeo.com/211667515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111129</TotalTime>
  <Words>392</Words>
  <Application>Microsoft Office PowerPoint</Application>
  <PresentationFormat>On-screen Show (4:3)</PresentationFormat>
  <Paragraphs>77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Character Strengths</vt:lpstr>
      <vt:lpstr>Welcome</vt:lpstr>
      <vt:lpstr>What is Well-Being?</vt:lpstr>
      <vt:lpstr>What is Well-Being?</vt:lpstr>
      <vt:lpstr>Signs of Well-Being</vt:lpstr>
      <vt:lpstr>Signs of Well-Being</vt:lpstr>
      <vt:lpstr>Signs of Well-Being</vt:lpstr>
      <vt:lpstr>Signs of Well-Being</vt:lpstr>
      <vt:lpstr>Signs of Well-Being</vt:lpstr>
      <vt:lpstr>Signs of Well-Being</vt:lpstr>
      <vt:lpstr>Well-Being</vt:lpstr>
      <vt:lpstr>Have a look!</vt:lpstr>
      <vt:lpstr>Pupil Book Time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</dc:creator>
  <cp:lastModifiedBy>Andrea Heron</cp:lastModifiedBy>
  <cp:revision>1385</cp:revision>
  <cp:lastPrinted>2016-10-12T23:08:05Z</cp:lastPrinted>
  <dcterms:created xsi:type="dcterms:W3CDTF">2016-04-29T14:41:23Z</dcterms:created>
  <dcterms:modified xsi:type="dcterms:W3CDTF">2022-06-15T09:57:33Z</dcterms:modified>
</cp:coreProperties>
</file>