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77" r:id="rId3"/>
    <p:sldId id="258" r:id="rId4"/>
    <p:sldId id="259" r:id="rId5"/>
    <p:sldId id="260" r:id="rId6"/>
    <p:sldId id="278" r:id="rId7"/>
    <p:sldId id="42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313" r:id="rId25"/>
    <p:sldId id="281" r:id="rId26"/>
    <p:sldId id="282" r:id="rId27"/>
    <p:sldId id="428" r:id="rId28"/>
  </p:sldIdLst>
  <p:sldSz cx="9144000" cy="6858000" type="screen4x3"/>
  <p:notesSz cx="9601200" cy="73152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eron" initials="AH" lastIdx="2" clrIdx="0">
    <p:extLst>
      <p:ext uri="{19B8F6BF-5375-455C-9EA6-DF929625EA0E}">
        <p15:presenceInfo xmlns:p15="http://schemas.microsoft.com/office/powerpoint/2012/main" userId="22150ad799aeeab8" providerId="Windows Live"/>
      </p:ext>
    </p:extLst>
  </p:cmAuthor>
  <p:cmAuthor id="2" name="Conor Holmes" initials="CH" lastIdx="1" clrIdx="1">
    <p:extLst>
      <p:ext uri="{19B8F6BF-5375-455C-9EA6-DF929625EA0E}">
        <p15:presenceInfo xmlns:p15="http://schemas.microsoft.com/office/powerpoint/2012/main" userId="S::andrea@otbie.onmicrosoft.com::cde67f95-fb12-4404-b555-85f25c6a7a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0D4C93"/>
    <a:srgbClr val="008341"/>
    <a:srgbClr val="8C1C1B"/>
    <a:srgbClr val="6A2F7F"/>
    <a:srgbClr val="EF7007"/>
    <a:srgbClr val="CE3084"/>
    <a:srgbClr val="0D7180"/>
    <a:srgbClr val="F1502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99" autoAdjust="0"/>
  </p:normalViewPr>
  <p:slideViewPr>
    <p:cSldViewPr snapToGrid="0">
      <p:cViewPr varScale="1">
        <p:scale>
          <a:sx n="108" d="100"/>
          <a:sy n="108" d="100"/>
        </p:scale>
        <p:origin x="174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646FDA-568B-43A9-8A3F-0A21A02AA0DA}" type="datetimeFigureOut">
              <a:rPr lang="en-IE" smtClean="0"/>
              <a:t>21/02/2022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CA33E7-16A0-4FAA-8287-D3158B6DFE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_XSQfi8co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u="sng" dirty="0">
                <a:solidFill>
                  <a:srgbClr val="0070C0"/>
                </a:solidFill>
              </a:rPr>
              <a:t>www.otb.ie/W4W-snap-your-joy</a:t>
            </a:r>
            <a:endParaRPr lang="en-IE" sz="1300" i="1" dirty="0">
              <a:solidFill>
                <a:srgbClr val="0070C0"/>
              </a:solidFill>
            </a:endParaRPr>
          </a:p>
          <a:p>
            <a:pPr defTabSz="966612">
              <a:defRPr/>
            </a:pPr>
            <a:endParaRPr lang="en-IE" dirty="0">
              <a:hlinkClick r:id="rId3"/>
            </a:endParaRPr>
          </a:p>
          <a:p>
            <a:pPr defTabSz="966612">
              <a:defRPr/>
            </a:pPr>
            <a:r>
              <a:rPr lang="en-IE" dirty="0"/>
              <a:t>https://youtu.be/7_XSQfi8cos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747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232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140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464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A33E7-16A0-4FAA-8287-D3158B6DFE55}" type="slidenum">
              <a:rPr lang="en-IE" smtClean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828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388" y="365126"/>
            <a:ext cx="712496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388" y="1825625"/>
            <a:ext cx="7124962" cy="2044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3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4B5F-8751-4719-AD5F-80A37F76C888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879A039F-E285-4184-96EE-DE25FF49D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9" y="6356351"/>
            <a:ext cx="1150486" cy="418358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71650-014B-4F09-ADAD-4EC9C9C5BD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6356351"/>
            <a:ext cx="1411474" cy="388614"/>
          </a:xfrm>
          <a:prstGeom prst="rect">
            <a:avLst/>
          </a:prstGeom>
        </p:spPr>
      </p:pic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60504544-1DCE-4A6F-9515-74B5035921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68" y="6298284"/>
            <a:ext cx="465582" cy="423192"/>
          </a:xfrm>
          <a:prstGeom prst="rect">
            <a:avLst/>
          </a:prstGeom>
        </p:spPr>
      </p:pic>
      <p:pic>
        <p:nvPicPr>
          <p:cNvPr id="11" name="Picture 10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EC2E707F-9E74-4C98-8709-0DAA4DA309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154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674E62-CDCE-467C-8407-50F892B29041}"/>
              </a:ext>
            </a:extLst>
          </p:cNvPr>
          <p:cNvSpPr/>
          <p:nvPr userDrawn="1"/>
        </p:nvSpPr>
        <p:spPr>
          <a:xfrm>
            <a:off x="1185704" y="6198479"/>
            <a:ext cx="795829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4096C-520B-4BD0-8047-064BC7A45C85}"/>
              </a:ext>
            </a:extLst>
          </p:cNvPr>
          <p:cNvSpPr/>
          <p:nvPr userDrawn="1"/>
        </p:nvSpPr>
        <p:spPr>
          <a:xfrm>
            <a:off x="1185704" y="1251980"/>
            <a:ext cx="7958295" cy="50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DE5AFF-09A2-406E-B926-2910BEFEB607}"/>
              </a:ext>
            </a:extLst>
          </p:cNvPr>
          <p:cNvSpPr txBox="1"/>
          <p:nvPr userDrawn="1"/>
        </p:nvSpPr>
        <p:spPr>
          <a:xfrm>
            <a:off x="3399905" y="6356351"/>
            <a:ext cx="241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rgbClr val="0D4C93"/>
                </a:solidFill>
              </a:rPr>
              <a:t>www.otb.ie/W4W</a:t>
            </a:r>
          </a:p>
        </p:txBody>
      </p:sp>
    </p:spTree>
    <p:extLst>
      <p:ext uri="{BB962C8B-B14F-4D97-AF65-F5344CB8AC3E}">
        <p14:creationId xmlns:p14="http://schemas.microsoft.com/office/powerpoint/2010/main" val="41420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7_XSQfi8cos?feature=oembed" TargetMode="External"/><Relationship Id="rId1" Type="http://schemas.openxmlformats.org/officeDocument/2006/relationships/tags" Target="../tags/tag23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10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78445F-EA66-4D6A-B333-D0642F22B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07" y="2665100"/>
            <a:ext cx="2079171" cy="5724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605F5D-B63B-4590-AC80-842E591899A4}"/>
              </a:ext>
            </a:extLst>
          </p:cNvPr>
          <p:cNvSpPr/>
          <p:nvPr/>
        </p:nvSpPr>
        <p:spPr>
          <a:xfrm>
            <a:off x="6015550" y="3470992"/>
            <a:ext cx="2665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D4C93"/>
                </a:solidFill>
              </a:rPr>
              <a:t>By</a:t>
            </a:r>
          </a:p>
          <a:p>
            <a:r>
              <a:rPr lang="en-GB" sz="2800" b="1" dirty="0">
                <a:solidFill>
                  <a:srgbClr val="0D4C93"/>
                </a:solidFill>
              </a:rPr>
              <a:t>Fiona Forman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90E563-047A-4A20-8FC5-A36726A1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963">
            <a:off x="2104850" y="1627817"/>
            <a:ext cx="2946649" cy="41680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829BE7-453C-4E0D-A04A-CFEBC403523D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0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325108"/>
            <a:ext cx="7281332" cy="481824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0D4C93"/>
                </a:solidFill>
              </a:rPr>
              <a:t>Skill 1: Warm-up Activity:</a:t>
            </a:r>
            <a:br>
              <a:rPr lang="en-GB" sz="2400" b="1" dirty="0">
                <a:solidFill>
                  <a:srgbClr val="0D4C93"/>
                </a:solidFill>
              </a:rPr>
            </a:br>
            <a:r>
              <a:rPr lang="en-GB" sz="2400" b="1" dirty="0">
                <a:solidFill>
                  <a:srgbClr val="0D4C93"/>
                </a:solidFill>
              </a:rPr>
              <a:t>Well-being Word Challenge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/>
              <a:t>Let’s have a </a:t>
            </a:r>
            <a:r>
              <a:rPr lang="en-GB" sz="2400" i="1" dirty="0"/>
              <a:t>warm up activity </a:t>
            </a:r>
            <a:r>
              <a:rPr lang="en-GB" sz="2400" dirty="0"/>
              <a:t>before we start!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/>
              <a:t>The next slide has a </a:t>
            </a:r>
            <a:r>
              <a:rPr lang="en-GB" sz="2400" b="1" dirty="0">
                <a:solidFill>
                  <a:srgbClr val="0D4C93"/>
                </a:solidFill>
              </a:rPr>
              <a:t>Well-Being Word-Cloud</a:t>
            </a:r>
            <a:r>
              <a:rPr lang="en-GB" sz="2400" dirty="0"/>
              <a:t>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/>
              <a:t>Study it for </a:t>
            </a:r>
            <a:r>
              <a:rPr lang="en-GB" sz="2400" b="1" dirty="0">
                <a:solidFill>
                  <a:srgbClr val="0D4C93"/>
                </a:solidFill>
              </a:rPr>
              <a:t>30 seconds </a:t>
            </a:r>
            <a:r>
              <a:rPr lang="en-GB" sz="2400" dirty="0"/>
              <a:t>for inspiration.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/>
              <a:t>In pairs, brainstorm and write down as many </a:t>
            </a:r>
            <a:r>
              <a:rPr lang="en-GB" sz="2400" b="1" dirty="0">
                <a:solidFill>
                  <a:srgbClr val="0D4C93"/>
                </a:solidFill>
              </a:rPr>
              <a:t>well-being words</a:t>
            </a:r>
            <a:r>
              <a:rPr lang="en-GB" sz="2400" dirty="0">
                <a:solidFill>
                  <a:srgbClr val="0D4C93"/>
                </a:solidFill>
              </a:rPr>
              <a:t> </a:t>
            </a:r>
            <a:r>
              <a:rPr lang="en-GB" sz="2400" dirty="0"/>
              <a:t>as you can within another </a:t>
            </a:r>
            <a:r>
              <a:rPr lang="en-GB" sz="2400" b="1" dirty="0"/>
              <a:t>30 seconds...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/>
              <a:t>They don’t have to be from the word-cloud!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/>
              <a:t>See which pair can get the most words!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2400" b="1" dirty="0">
                <a:solidFill>
                  <a:srgbClr val="0D4C93"/>
                </a:solidFill>
              </a:rPr>
              <a:t>Get ready!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3C0E5-C52F-49F8-ACF5-D82AFC8EEEC2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4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7B88BD-124E-4E12-9BF1-1696946370DB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11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6CDB38-2CB7-4A4F-8561-82F8511E6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0"/>
            <a:ext cx="7960659" cy="6196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93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57C8B9A-680A-4396-88DB-88515B3492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53"/>
          <a:stretch/>
        </p:blipFill>
        <p:spPr>
          <a:xfrm>
            <a:off x="6461554" y="2646122"/>
            <a:ext cx="2888195" cy="31616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650" y="1589088"/>
            <a:ext cx="5914390" cy="727392"/>
          </a:xfr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Now write down as many well-being words as you can for the next </a:t>
            </a:r>
            <a:r>
              <a:rPr lang="en-GB" sz="2400" b="1" dirty="0">
                <a:solidFill>
                  <a:srgbClr val="0D4C93"/>
                </a:solidFill>
              </a:rPr>
              <a:t>30 seconds!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2559582"/>
            <a:ext cx="51138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Which pair got the most?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Was it difficult?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Maybe it was hard as we’re </a:t>
            </a:r>
            <a:r>
              <a:rPr lang="en-GB" sz="2400" b="1" dirty="0">
                <a:solidFill>
                  <a:srgbClr val="0D4C93"/>
                </a:solidFill>
              </a:rPr>
              <a:t>not used </a:t>
            </a:r>
            <a:br>
              <a:rPr lang="en-GB" sz="2400" b="1" dirty="0">
                <a:solidFill>
                  <a:srgbClr val="0D4C93"/>
                </a:solidFill>
              </a:rPr>
            </a:br>
            <a:r>
              <a:rPr lang="en-GB" sz="2400" b="1" dirty="0">
                <a:solidFill>
                  <a:srgbClr val="0D4C93"/>
                </a:solidFill>
              </a:rPr>
              <a:t>to</a:t>
            </a:r>
            <a:r>
              <a:rPr lang="en-GB" sz="2400" dirty="0"/>
              <a:t> thinking about our well-being! 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Your brain is now thinking about well-being and what it means!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D4C93"/>
                </a:solidFill>
              </a:rPr>
              <a:t>What does well-being mean to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28D98-CC19-48CB-A117-D86E9E710A8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8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325299"/>
            <a:ext cx="74253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D4C93"/>
                </a:solidFill>
              </a:rPr>
              <a:t>Feedback: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Did you consider that well-being has lots of different parts or dimensions – </a:t>
            </a:r>
            <a:r>
              <a:rPr lang="en-GB" sz="2400" b="1" dirty="0">
                <a:solidFill>
                  <a:srgbClr val="0D4C93"/>
                </a:solidFill>
              </a:rPr>
              <a:t>multi-dimensional?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Sometimes the words </a:t>
            </a:r>
            <a:r>
              <a:rPr lang="en-GB" sz="2400" b="1" dirty="0">
                <a:solidFill>
                  <a:srgbClr val="0D4C93"/>
                </a:solidFill>
              </a:rPr>
              <a:t>mental-health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or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u="sng" dirty="0">
                <a:solidFill>
                  <a:srgbClr val="0D4C93"/>
                </a:solidFill>
              </a:rPr>
              <a:t>mental well-being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are used when we talk about well-being. Mental health is a really important part of it!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3D6A1-EDCB-480F-8558-0AC7381C214B}"/>
              </a:ext>
            </a:extLst>
          </p:cNvPr>
          <p:cNvSpPr txBox="1"/>
          <p:nvPr/>
        </p:nvSpPr>
        <p:spPr>
          <a:xfrm>
            <a:off x="1504724" y="4056071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other dimensions include: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F5E117-38AF-4B58-AB06-13C12F2A0839}"/>
              </a:ext>
            </a:extLst>
          </p:cNvPr>
          <p:cNvGrpSpPr/>
          <p:nvPr/>
        </p:nvGrpSpPr>
        <p:grpSpPr>
          <a:xfrm>
            <a:off x="1504724" y="5037313"/>
            <a:ext cx="2270180" cy="753748"/>
            <a:chOff x="1504724" y="5037313"/>
            <a:chExt cx="2270180" cy="7537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486706-AA8C-44E2-AE53-E70AF2F4803E}"/>
                </a:ext>
              </a:extLst>
            </p:cNvPr>
            <p:cNvSpPr/>
            <p:nvPr/>
          </p:nvSpPr>
          <p:spPr>
            <a:xfrm>
              <a:off x="1504724" y="5059612"/>
              <a:ext cx="2270180" cy="7314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0EBC30-5063-46F9-907B-59B66CBDB2C4}"/>
                </a:ext>
              </a:extLst>
            </p:cNvPr>
            <p:cNvSpPr txBox="1"/>
            <p:nvPr/>
          </p:nvSpPr>
          <p:spPr>
            <a:xfrm>
              <a:off x="1504724" y="5037313"/>
              <a:ext cx="22701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EMOTIONAL </a:t>
              </a:r>
              <a:br>
                <a:rPr lang="en-GB" sz="2000" b="1" i="1" dirty="0">
                  <a:solidFill>
                    <a:schemeClr val="bg1"/>
                  </a:solidFill>
                </a:rPr>
              </a:br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AAAF6A-7997-46CF-9A09-E854CB5D68D3}"/>
              </a:ext>
            </a:extLst>
          </p:cNvPr>
          <p:cNvGrpSpPr/>
          <p:nvPr/>
        </p:nvGrpSpPr>
        <p:grpSpPr>
          <a:xfrm>
            <a:off x="4390147" y="4285228"/>
            <a:ext cx="2270180" cy="731449"/>
            <a:chOff x="4390147" y="4285228"/>
            <a:chExt cx="2270180" cy="73144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41FE81-1055-455B-B51C-76DF3363B026}"/>
                </a:ext>
              </a:extLst>
            </p:cNvPr>
            <p:cNvSpPr/>
            <p:nvPr/>
          </p:nvSpPr>
          <p:spPr>
            <a:xfrm>
              <a:off x="4390147" y="4285228"/>
              <a:ext cx="2270180" cy="7314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BDBFD-7D2B-4428-A7C2-218CEA2C1D2D}"/>
                </a:ext>
              </a:extLst>
            </p:cNvPr>
            <p:cNvSpPr txBox="1"/>
            <p:nvPr/>
          </p:nvSpPr>
          <p:spPr>
            <a:xfrm>
              <a:off x="4505734" y="4304531"/>
              <a:ext cx="20390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PHYSICAL </a:t>
              </a:r>
              <a:br>
                <a:rPr lang="en-GB" sz="2000" b="1" i="1" dirty="0">
                  <a:solidFill>
                    <a:schemeClr val="bg1"/>
                  </a:solidFill>
                </a:rPr>
              </a:br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1963E3-CB0E-4005-B080-97333E65871B}"/>
              </a:ext>
            </a:extLst>
          </p:cNvPr>
          <p:cNvGrpSpPr/>
          <p:nvPr/>
        </p:nvGrpSpPr>
        <p:grpSpPr>
          <a:xfrm>
            <a:off x="3921899" y="5297831"/>
            <a:ext cx="2270180" cy="744587"/>
            <a:chOff x="3921899" y="5297831"/>
            <a:chExt cx="2270180" cy="74458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6431AD-1D82-4F9A-AEDB-0074C40024A2}"/>
                </a:ext>
              </a:extLst>
            </p:cNvPr>
            <p:cNvSpPr/>
            <p:nvPr/>
          </p:nvSpPr>
          <p:spPr>
            <a:xfrm>
              <a:off x="3921899" y="5310969"/>
              <a:ext cx="2270180" cy="7314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25B1CA-FB4F-4229-A33C-21BBE8A4FE54}"/>
                </a:ext>
              </a:extLst>
            </p:cNvPr>
            <p:cNvSpPr txBox="1"/>
            <p:nvPr/>
          </p:nvSpPr>
          <p:spPr>
            <a:xfrm>
              <a:off x="4160382" y="5297831"/>
              <a:ext cx="1801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SOCIAL </a:t>
              </a:r>
            </a:p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111E36-7F11-4E0E-995D-BA5FF9793D14}"/>
              </a:ext>
            </a:extLst>
          </p:cNvPr>
          <p:cNvGrpSpPr/>
          <p:nvPr/>
        </p:nvGrpSpPr>
        <p:grpSpPr>
          <a:xfrm>
            <a:off x="6577557" y="5011489"/>
            <a:ext cx="2270180" cy="731449"/>
            <a:chOff x="6577557" y="5011489"/>
            <a:chExt cx="2270180" cy="7314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D79E7A-3AA8-498E-8B42-C549DE1A179E}"/>
                </a:ext>
              </a:extLst>
            </p:cNvPr>
            <p:cNvSpPr/>
            <p:nvPr/>
          </p:nvSpPr>
          <p:spPr>
            <a:xfrm>
              <a:off x="6577557" y="5011489"/>
              <a:ext cx="2270180" cy="73144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00E8C3-E652-4371-99FB-5F36F1CF8500}"/>
                </a:ext>
              </a:extLst>
            </p:cNvPr>
            <p:cNvSpPr txBox="1"/>
            <p:nvPr/>
          </p:nvSpPr>
          <p:spPr>
            <a:xfrm>
              <a:off x="6752291" y="5023270"/>
              <a:ext cx="20390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SPIRITUAL </a:t>
              </a:r>
              <a:br>
                <a:rPr lang="en-GB" sz="2000" b="1" i="1" dirty="0">
                  <a:solidFill>
                    <a:schemeClr val="bg1"/>
                  </a:solidFill>
                </a:rPr>
              </a:br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F1A554-A96D-4AAB-94A5-4492969234ED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2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399" y="1607419"/>
            <a:ext cx="2957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of these parts combine and overlap to help us </a:t>
            </a:r>
            <a:r>
              <a:rPr lang="en-GB" sz="2400" b="1" dirty="0">
                <a:solidFill>
                  <a:srgbClr val="0D4C93"/>
                </a:solidFill>
              </a:rPr>
              <a:t>to feel good about ourselves </a:t>
            </a:r>
            <a:r>
              <a:rPr lang="en-GB" sz="2400" dirty="0"/>
              <a:t>in our day-to-day lives.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012A1A-E894-4F53-A1BB-7E0422A00E0B}"/>
              </a:ext>
            </a:extLst>
          </p:cNvPr>
          <p:cNvGrpSpPr/>
          <p:nvPr/>
        </p:nvGrpSpPr>
        <p:grpSpPr>
          <a:xfrm>
            <a:off x="4572000" y="1569652"/>
            <a:ext cx="4154750" cy="4012912"/>
            <a:chOff x="1673399" y="1593785"/>
            <a:chExt cx="4154750" cy="40129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49B288-77DC-483F-981F-DF91D58D869A}"/>
                </a:ext>
              </a:extLst>
            </p:cNvPr>
            <p:cNvSpPr/>
            <p:nvPr/>
          </p:nvSpPr>
          <p:spPr>
            <a:xfrm>
              <a:off x="2851798" y="1593785"/>
              <a:ext cx="1824004" cy="1746622"/>
            </a:xfrm>
            <a:prstGeom prst="ellipse">
              <a:avLst/>
            </a:prstGeom>
            <a:gradFill flip="none" rotWithShape="1">
              <a:gsLst>
                <a:gs pos="7000">
                  <a:srgbClr val="FF0000">
                    <a:alpha val="2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EEDE6D-8597-4F2A-9F60-A20569B4DF20}"/>
                </a:ext>
              </a:extLst>
            </p:cNvPr>
            <p:cNvSpPr/>
            <p:nvPr/>
          </p:nvSpPr>
          <p:spPr>
            <a:xfrm>
              <a:off x="4004145" y="2457858"/>
              <a:ext cx="1824004" cy="1746622"/>
            </a:xfrm>
            <a:prstGeom prst="ellipse">
              <a:avLst/>
            </a:prstGeom>
            <a:gradFill flip="none" rotWithShape="1">
              <a:gsLst>
                <a:gs pos="7000">
                  <a:srgbClr val="00B050">
                    <a:alpha val="2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F65437-5499-48D0-8AD0-AFAE48437E6E}"/>
                </a:ext>
              </a:extLst>
            </p:cNvPr>
            <p:cNvSpPr/>
            <p:nvPr/>
          </p:nvSpPr>
          <p:spPr>
            <a:xfrm>
              <a:off x="3689998" y="3860075"/>
              <a:ext cx="1824004" cy="1746622"/>
            </a:xfrm>
            <a:prstGeom prst="ellipse">
              <a:avLst/>
            </a:prstGeom>
            <a:gradFill flip="none" rotWithShape="1">
              <a:gsLst>
                <a:gs pos="7000">
                  <a:srgbClr val="00B0F0">
                    <a:alpha val="2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C72CE6-3B47-4238-822E-7D7CFABCE098}"/>
                </a:ext>
              </a:extLst>
            </p:cNvPr>
            <p:cNvSpPr/>
            <p:nvPr/>
          </p:nvSpPr>
          <p:spPr>
            <a:xfrm>
              <a:off x="1673399" y="2493266"/>
              <a:ext cx="1824004" cy="1746622"/>
            </a:xfrm>
            <a:prstGeom prst="ellipse">
              <a:avLst/>
            </a:prstGeom>
            <a:gradFill flip="none" rotWithShape="1">
              <a:gsLst>
                <a:gs pos="7000">
                  <a:srgbClr val="7030A0">
                    <a:alpha val="2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7A2A5B-5672-4C1A-BC4F-1F559C351132}"/>
                </a:ext>
              </a:extLst>
            </p:cNvPr>
            <p:cNvSpPr/>
            <p:nvPr/>
          </p:nvSpPr>
          <p:spPr>
            <a:xfrm>
              <a:off x="2182745" y="3802234"/>
              <a:ext cx="1824004" cy="1746622"/>
            </a:xfrm>
            <a:prstGeom prst="ellipse">
              <a:avLst/>
            </a:prstGeom>
            <a:gradFill flip="none" rotWithShape="1">
              <a:gsLst>
                <a:gs pos="7000">
                  <a:srgbClr val="FFFF00">
                    <a:alpha val="2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BDBFD-7D2B-4428-A7C2-218CEA2C1D2D}"/>
                </a:ext>
              </a:extLst>
            </p:cNvPr>
            <p:cNvSpPr txBox="1"/>
            <p:nvPr/>
          </p:nvSpPr>
          <p:spPr>
            <a:xfrm>
              <a:off x="3044069" y="2181775"/>
              <a:ext cx="1439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PHYSICAL</a:t>
              </a:r>
              <a:endPara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E12A4C-F732-404E-8A66-3CC0F79D1462}"/>
                </a:ext>
              </a:extLst>
            </p:cNvPr>
            <p:cNvSpPr txBox="1"/>
            <p:nvPr/>
          </p:nvSpPr>
          <p:spPr>
            <a:xfrm>
              <a:off x="4169971" y="3053439"/>
              <a:ext cx="1439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SOCIAL</a:t>
              </a:r>
              <a:endPara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E41394-6C86-4772-B42A-2B110B538B10}"/>
                </a:ext>
              </a:extLst>
            </p:cNvPr>
            <p:cNvSpPr txBox="1"/>
            <p:nvPr/>
          </p:nvSpPr>
          <p:spPr>
            <a:xfrm>
              <a:off x="3892552" y="4549451"/>
              <a:ext cx="1439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MENTAL</a:t>
              </a:r>
              <a:endPara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FB20C2-F321-4000-953B-6B04F6DBD33C}"/>
                </a:ext>
              </a:extLst>
            </p:cNvPr>
            <p:cNvSpPr txBox="1"/>
            <p:nvPr/>
          </p:nvSpPr>
          <p:spPr>
            <a:xfrm>
              <a:off x="2182745" y="4475544"/>
              <a:ext cx="182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EMOTIONAL</a:t>
              </a:r>
              <a:endPara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10A43-C5DD-48B5-8061-C321C5357C38}"/>
                </a:ext>
              </a:extLst>
            </p:cNvPr>
            <p:cNvSpPr txBox="1"/>
            <p:nvPr/>
          </p:nvSpPr>
          <p:spPr>
            <a:xfrm>
              <a:off x="1673400" y="3124134"/>
              <a:ext cx="1824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SPIRITUAL</a:t>
              </a:r>
              <a:endPara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4A4338-15CE-4A0E-AB3D-F15A835092CC}"/>
              </a:ext>
            </a:extLst>
          </p:cNvPr>
          <p:cNvSpPr txBox="1"/>
          <p:nvPr/>
        </p:nvSpPr>
        <p:spPr>
          <a:xfrm>
            <a:off x="1422400" y="4030831"/>
            <a:ext cx="264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Let’s take a quick look at each part now.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B3865-8C0C-4B6C-A088-02C6F6627DD6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3879577" y="1658830"/>
            <a:ext cx="463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Keeping your </a:t>
            </a:r>
            <a:r>
              <a:rPr lang="en-GB" sz="2400" b="1" dirty="0">
                <a:solidFill>
                  <a:srgbClr val="0D4C93"/>
                </a:solidFill>
              </a:rPr>
              <a:t>body</a:t>
            </a:r>
            <a:r>
              <a:rPr lang="en-GB" sz="2400" dirty="0"/>
              <a:t> strong and healthy through physical activity, sleep and healthy eating.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6707ED-51EB-48C6-BD97-07860E743BE3}"/>
              </a:ext>
            </a:extLst>
          </p:cNvPr>
          <p:cNvGrpSpPr/>
          <p:nvPr/>
        </p:nvGrpSpPr>
        <p:grpSpPr>
          <a:xfrm>
            <a:off x="1460993" y="1787728"/>
            <a:ext cx="2270180" cy="736962"/>
            <a:chOff x="1460993" y="1787728"/>
            <a:chExt cx="2270180" cy="736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58F5F6-14A0-4AA7-A9A2-60FFB10C0A4F}"/>
                </a:ext>
              </a:extLst>
            </p:cNvPr>
            <p:cNvSpPr/>
            <p:nvPr/>
          </p:nvSpPr>
          <p:spPr>
            <a:xfrm>
              <a:off x="1460993" y="1793241"/>
              <a:ext cx="2270180" cy="7314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F58BD-4AEB-4185-9651-1AE1C9733629}"/>
                </a:ext>
              </a:extLst>
            </p:cNvPr>
            <p:cNvSpPr txBox="1"/>
            <p:nvPr/>
          </p:nvSpPr>
          <p:spPr>
            <a:xfrm>
              <a:off x="1609397" y="1787728"/>
              <a:ext cx="20390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PHYSICAL</a:t>
              </a:r>
              <a:br>
                <a:rPr lang="en-GB" sz="2000" b="1" i="1" dirty="0">
                  <a:solidFill>
                    <a:schemeClr val="bg1"/>
                  </a:solidFill>
                </a:rPr>
              </a:br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61D994D-5F37-47EA-9E42-5D23148FE8D7}"/>
              </a:ext>
            </a:extLst>
          </p:cNvPr>
          <p:cNvSpPr txBox="1"/>
          <p:nvPr/>
        </p:nvSpPr>
        <p:spPr>
          <a:xfrm>
            <a:off x="5541649" y="3332705"/>
            <a:ext cx="2699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Looking after our physical well-being can benefit our </a:t>
            </a:r>
            <a:r>
              <a:rPr lang="en-GB" sz="2400" b="1" dirty="0">
                <a:solidFill>
                  <a:srgbClr val="0D4C93"/>
                </a:solidFill>
              </a:rPr>
              <a:t>mental, </a:t>
            </a:r>
            <a:r>
              <a:rPr lang="en-GB" sz="2400" b="1" dirty="0">
                <a:solidFill>
                  <a:srgbClr val="008341"/>
                </a:solidFill>
              </a:rPr>
              <a:t>social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and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F15024"/>
                </a:solidFill>
              </a:rPr>
              <a:t>emotional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/>
              <a:t>well-being too!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2FCCA-AA6C-43BA-BDAE-A0C4DF492D4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15</a:t>
            </a:r>
          </a:p>
        </p:txBody>
      </p:sp>
      <p:pic>
        <p:nvPicPr>
          <p:cNvPr id="8" name="Picture 7" descr="Shape, background pattern, arrow&#10;&#10;Description automatically generated">
            <a:extLst>
              <a:ext uri="{FF2B5EF4-FFF2-40B4-BE49-F238E27FC236}">
                <a16:creationId xmlns:a16="http://schemas.microsoft.com/office/drawing/2014/main" id="{4708AF4F-ACCF-4F7D-8873-8705D911B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97" y="3422971"/>
            <a:ext cx="3411060" cy="2218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4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85" y="166211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4093964" y="1615936"/>
            <a:ext cx="4675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Keeping your </a:t>
            </a:r>
            <a:r>
              <a:rPr lang="en-GB" sz="2400" b="1" dirty="0">
                <a:solidFill>
                  <a:srgbClr val="0D4C93"/>
                </a:solidFill>
              </a:rPr>
              <a:t>mind</a:t>
            </a:r>
            <a:r>
              <a:rPr lang="en-GB" sz="2400" dirty="0"/>
              <a:t> healthy, through becoming aware of your </a:t>
            </a:r>
            <a:r>
              <a:rPr lang="en-GB" sz="2400" b="1" dirty="0">
                <a:solidFill>
                  <a:srgbClr val="0D4C93"/>
                </a:solidFill>
              </a:rPr>
              <a:t>thoughts</a:t>
            </a:r>
            <a:r>
              <a:rPr lang="en-GB" sz="2400" dirty="0"/>
              <a:t> and learning how they affect your </a:t>
            </a:r>
            <a:r>
              <a:rPr lang="en-GB" sz="2400" b="1" dirty="0">
                <a:solidFill>
                  <a:srgbClr val="0D4C93"/>
                </a:solidFill>
              </a:rPr>
              <a:t>feelings</a:t>
            </a:r>
            <a:r>
              <a:rPr lang="en-GB" sz="2400" b="1" dirty="0"/>
              <a:t> </a:t>
            </a:r>
            <a:r>
              <a:rPr lang="en-GB" sz="2400" dirty="0"/>
              <a:t>and </a:t>
            </a:r>
            <a:r>
              <a:rPr lang="en-GB" sz="2400" b="1" dirty="0">
                <a:solidFill>
                  <a:srgbClr val="0D4C93"/>
                </a:solidFill>
              </a:rPr>
              <a:t>behaviour</a:t>
            </a:r>
            <a:r>
              <a:rPr lang="en-GB" sz="24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011185-4385-40AC-8C36-676ED44502BD}"/>
              </a:ext>
            </a:extLst>
          </p:cNvPr>
          <p:cNvGrpSpPr/>
          <p:nvPr/>
        </p:nvGrpSpPr>
        <p:grpSpPr>
          <a:xfrm>
            <a:off x="1460993" y="1801867"/>
            <a:ext cx="2270180" cy="731449"/>
            <a:chOff x="1460993" y="1793241"/>
            <a:chExt cx="2270180" cy="7314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58F5F6-14A0-4AA7-A9A2-60FFB10C0A4F}"/>
                </a:ext>
              </a:extLst>
            </p:cNvPr>
            <p:cNvSpPr/>
            <p:nvPr/>
          </p:nvSpPr>
          <p:spPr>
            <a:xfrm>
              <a:off x="1460993" y="1793241"/>
              <a:ext cx="2270180" cy="7314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F58BD-4AEB-4185-9651-1AE1C9733629}"/>
                </a:ext>
              </a:extLst>
            </p:cNvPr>
            <p:cNvSpPr txBox="1"/>
            <p:nvPr/>
          </p:nvSpPr>
          <p:spPr>
            <a:xfrm>
              <a:off x="1609397" y="1799036"/>
              <a:ext cx="20390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MENTAL</a:t>
              </a:r>
            </a:p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7ABA37B-0768-4C26-A17B-88E72BE4E59B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58F3B6-B8FF-4452-81BC-9C7FC43F1CDF}"/>
              </a:ext>
            </a:extLst>
          </p:cNvPr>
          <p:cNvGrpSpPr/>
          <p:nvPr/>
        </p:nvGrpSpPr>
        <p:grpSpPr>
          <a:xfrm>
            <a:off x="3476963" y="3429000"/>
            <a:ext cx="4856085" cy="2467992"/>
            <a:chOff x="3476963" y="3429000"/>
            <a:chExt cx="4856085" cy="2467992"/>
          </a:xfrm>
          <a:solidFill>
            <a:schemeClr val="bg1">
              <a:lumMod val="85000"/>
            </a:schemeClr>
          </a:solidFill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86481D72-383D-42FB-9AFF-FBBABCB4CBBD}"/>
                </a:ext>
              </a:extLst>
            </p:cNvPr>
            <p:cNvSpPr/>
            <p:nvPr/>
          </p:nvSpPr>
          <p:spPr>
            <a:xfrm>
              <a:off x="3476963" y="3429000"/>
              <a:ext cx="4856085" cy="2467992"/>
            </a:xfrm>
            <a:prstGeom prst="cloudCallout">
              <a:avLst>
                <a:gd name="adj1" fmla="val -63246"/>
                <a:gd name="adj2" fmla="val -61241"/>
              </a:avLst>
            </a:prstGeom>
            <a:grp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7558FE-775D-455F-9F9A-6A16A7314380}"/>
                </a:ext>
              </a:extLst>
            </p:cNvPr>
            <p:cNvSpPr txBox="1"/>
            <p:nvPr/>
          </p:nvSpPr>
          <p:spPr>
            <a:xfrm>
              <a:off x="4093964" y="3833776"/>
              <a:ext cx="3556000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DON’T BELIEVE</a:t>
              </a:r>
            </a:p>
            <a:p>
              <a:pPr algn="ctr"/>
              <a:r>
                <a:rPr lang="en-IE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EVERYTHING</a:t>
              </a:r>
            </a:p>
            <a:p>
              <a:pPr algn="ctr"/>
              <a:r>
                <a:rPr lang="en-IE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YOU THINK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81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 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3879577" y="1518976"/>
            <a:ext cx="415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Understanding and dealing with your </a:t>
            </a:r>
            <a:r>
              <a:rPr lang="en-GB" sz="2400" b="1" dirty="0">
                <a:solidFill>
                  <a:srgbClr val="0D4C93"/>
                </a:solidFill>
              </a:rPr>
              <a:t>emotions</a:t>
            </a:r>
            <a:r>
              <a:rPr lang="en-GB" sz="2400" dirty="0"/>
              <a:t> in helpful, rather than unhelpful ways.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F136E9-22B2-41DC-A50C-A30B2F6606B1}"/>
              </a:ext>
            </a:extLst>
          </p:cNvPr>
          <p:cNvGrpSpPr/>
          <p:nvPr/>
        </p:nvGrpSpPr>
        <p:grpSpPr>
          <a:xfrm>
            <a:off x="1460993" y="1664145"/>
            <a:ext cx="2270180" cy="731449"/>
            <a:chOff x="1460993" y="1664145"/>
            <a:chExt cx="2270180" cy="7314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58F5F6-14A0-4AA7-A9A2-60FFB10C0A4F}"/>
                </a:ext>
              </a:extLst>
            </p:cNvPr>
            <p:cNvSpPr/>
            <p:nvPr/>
          </p:nvSpPr>
          <p:spPr>
            <a:xfrm>
              <a:off x="1460993" y="1664145"/>
              <a:ext cx="2270180" cy="73144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F58BD-4AEB-4185-9651-1AE1C9733629}"/>
                </a:ext>
              </a:extLst>
            </p:cNvPr>
            <p:cNvSpPr txBox="1"/>
            <p:nvPr/>
          </p:nvSpPr>
          <p:spPr>
            <a:xfrm>
              <a:off x="1642369" y="1674903"/>
              <a:ext cx="1819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/>
                <a:t>EMOTIONAL </a:t>
              </a:r>
              <a:br>
                <a:rPr lang="en-GB" sz="2000" b="1" i="1" dirty="0"/>
              </a:br>
              <a:r>
                <a:rPr lang="en-GB" sz="2000" b="1" i="1" dirty="0"/>
                <a:t>WELL-BEING</a:t>
              </a:r>
              <a:endParaRPr lang="en-GB" sz="2000" i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30F741-1EC3-4B76-A75F-0E9AB1CC48C0}"/>
              </a:ext>
            </a:extLst>
          </p:cNvPr>
          <p:cNvSpPr txBox="1"/>
          <p:nvPr/>
        </p:nvSpPr>
        <p:spPr>
          <a:xfrm>
            <a:off x="1518920" y="2765638"/>
            <a:ext cx="68999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Although being </a:t>
            </a:r>
            <a:r>
              <a:rPr lang="en-GB" sz="2400" b="1" i="1" dirty="0">
                <a:solidFill>
                  <a:srgbClr val="0D4C93"/>
                </a:solidFill>
              </a:rPr>
              <a:t>happy</a:t>
            </a:r>
            <a:r>
              <a:rPr lang="en-GB" sz="2400" dirty="0"/>
              <a:t> is really important, </a:t>
            </a:r>
            <a:r>
              <a:rPr lang="en-GB" sz="2400" b="1" dirty="0">
                <a:solidFill>
                  <a:srgbClr val="0D4C93"/>
                </a:solidFill>
              </a:rPr>
              <a:t>it’s not normal or possible to be happy all the time! 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It’s normal to have lots of different emotions, to feel </a:t>
            </a:r>
            <a:r>
              <a:rPr lang="en-GB" sz="2400" b="1" i="1" dirty="0">
                <a:solidFill>
                  <a:srgbClr val="0D4C93"/>
                </a:solidFill>
              </a:rPr>
              <a:t>sad, angry, disappointed, frustrated, worried etc</a:t>
            </a:r>
            <a:r>
              <a:rPr lang="en-GB" sz="2400" i="1" dirty="0"/>
              <a:t>.</a:t>
            </a:r>
            <a:r>
              <a:rPr lang="en-GB" sz="2400" b="1" i="1" dirty="0">
                <a:solidFill>
                  <a:srgbClr val="0D4C93"/>
                </a:solidFill>
              </a:rPr>
              <a:t> </a:t>
            </a:r>
            <a:r>
              <a:rPr lang="en-GB" sz="2400" dirty="0"/>
              <a:t>That’s what makes us human!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4219EF-B9E8-4BE6-B93B-6E4D2CF80F72}"/>
              </a:ext>
            </a:extLst>
          </p:cNvPr>
          <p:cNvGrpSpPr/>
          <p:nvPr/>
        </p:nvGrpSpPr>
        <p:grpSpPr>
          <a:xfrm>
            <a:off x="1840097" y="5010510"/>
            <a:ext cx="6421120" cy="962415"/>
            <a:chOff x="1840097" y="5010510"/>
            <a:chExt cx="6421120" cy="962415"/>
          </a:xfrm>
          <a:solidFill>
            <a:srgbClr val="FFFFCC"/>
          </a:solidFill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43ED71BC-23D6-456E-8864-696D979A144C}"/>
                </a:ext>
              </a:extLst>
            </p:cNvPr>
            <p:cNvSpPr/>
            <p:nvPr/>
          </p:nvSpPr>
          <p:spPr>
            <a:xfrm>
              <a:off x="1840097" y="5010510"/>
              <a:ext cx="6421120" cy="962415"/>
            </a:xfrm>
            <a:prstGeom prst="flowChartPunchedTape">
              <a:avLst/>
            </a:prstGeom>
            <a:grpFill/>
            <a:ln w="19050"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FE60E4-3B80-4F60-A63E-744EB8BA9045}"/>
                </a:ext>
              </a:extLst>
            </p:cNvPr>
            <p:cNvSpPr txBox="1"/>
            <p:nvPr/>
          </p:nvSpPr>
          <p:spPr>
            <a:xfrm>
              <a:off x="2118058" y="5252218"/>
              <a:ext cx="21640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IE" sz="3200" b="1" i="1" dirty="0">
                  <a:solidFill>
                    <a:srgbClr val="6A2F7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‘It’s okay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F8848D-6FBF-433F-BC2E-4DAA10567FE4}"/>
                </a:ext>
              </a:extLst>
            </p:cNvPr>
            <p:cNvSpPr txBox="1"/>
            <p:nvPr/>
          </p:nvSpPr>
          <p:spPr>
            <a:xfrm rot="21143641">
              <a:off x="4150329" y="5202633"/>
              <a:ext cx="15669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3200" b="1" i="1" dirty="0">
                  <a:solidFill>
                    <a:srgbClr val="6A2F7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not to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FC7311-F6F7-4074-827E-E0A6651BBC95}"/>
                </a:ext>
              </a:extLst>
            </p:cNvPr>
            <p:cNvSpPr txBox="1"/>
            <p:nvPr/>
          </p:nvSpPr>
          <p:spPr>
            <a:xfrm>
              <a:off x="5486400" y="5067295"/>
              <a:ext cx="277481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3200" b="1" i="1" dirty="0">
                  <a:solidFill>
                    <a:srgbClr val="6A2F7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feel okay!’</a:t>
              </a:r>
              <a:endParaRPr lang="en-IE" sz="3200" i="1" dirty="0">
                <a:solidFill>
                  <a:srgbClr val="6A2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517579-8E0F-4BAE-B67B-C13E88A15FF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2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id="{ECFA0B07-7AB7-4991-A82F-7CD315B2D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42" y="2445705"/>
            <a:ext cx="4670313" cy="36211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05" y="124244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3920217" y="1596742"/>
            <a:ext cx="4756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Keeping your relationships with other people positive through </a:t>
            </a:r>
            <a:r>
              <a:rPr lang="en-GB" sz="2400" b="1" i="1" dirty="0">
                <a:solidFill>
                  <a:srgbClr val="0D4C93"/>
                </a:solidFill>
              </a:rPr>
              <a:t>giving and receiving</a:t>
            </a:r>
            <a:r>
              <a:rPr lang="en-GB" sz="2400" b="1" i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support, friendship, love and care.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2FB347-5A79-4817-A000-25A9A54A6203}"/>
              </a:ext>
            </a:extLst>
          </p:cNvPr>
          <p:cNvGrpSpPr/>
          <p:nvPr/>
        </p:nvGrpSpPr>
        <p:grpSpPr>
          <a:xfrm>
            <a:off x="1460993" y="1737819"/>
            <a:ext cx="2270180" cy="786871"/>
            <a:chOff x="1460993" y="1737819"/>
            <a:chExt cx="2270180" cy="7868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58F5F6-14A0-4AA7-A9A2-60FFB10C0A4F}"/>
                </a:ext>
              </a:extLst>
            </p:cNvPr>
            <p:cNvSpPr/>
            <p:nvPr/>
          </p:nvSpPr>
          <p:spPr>
            <a:xfrm>
              <a:off x="1460993" y="1793241"/>
              <a:ext cx="2270180" cy="73144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F58BD-4AEB-4185-9651-1AE1C9733629}"/>
                </a:ext>
              </a:extLst>
            </p:cNvPr>
            <p:cNvSpPr txBox="1"/>
            <p:nvPr/>
          </p:nvSpPr>
          <p:spPr>
            <a:xfrm>
              <a:off x="1811045" y="1737819"/>
              <a:ext cx="1686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SOCIAL </a:t>
              </a:r>
            </a:p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30F741-1EC3-4B76-A75F-0E9AB1CC48C0}"/>
              </a:ext>
            </a:extLst>
          </p:cNvPr>
          <p:cNvSpPr txBox="1"/>
          <p:nvPr/>
        </p:nvSpPr>
        <p:spPr>
          <a:xfrm>
            <a:off x="1615440" y="3581091"/>
            <a:ext cx="295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It’s </a:t>
            </a:r>
            <a:r>
              <a:rPr lang="en-GB" sz="2400" b="1" dirty="0">
                <a:solidFill>
                  <a:srgbClr val="0D4C93"/>
                </a:solidFill>
              </a:rPr>
              <a:t>not the amount</a:t>
            </a:r>
            <a:r>
              <a:rPr lang="en-GB" sz="2400" dirty="0">
                <a:solidFill>
                  <a:srgbClr val="0D4C93"/>
                </a:solidFill>
              </a:rPr>
              <a:t> </a:t>
            </a:r>
            <a:r>
              <a:rPr lang="en-GB" sz="2400" dirty="0"/>
              <a:t>of relationships that we have that’s important, it’s the </a:t>
            </a:r>
            <a:r>
              <a:rPr lang="en-GB" sz="2400" b="1" dirty="0">
                <a:solidFill>
                  <a:srgbClr val="0D4C93"/>
                </a:solidFill>
              </a:rPr>
              <a:t>quality</a:t>
            </a:r>
            <a:r>
              <a:rPr lang="en-GB" sz="2400" dirty="0"/>
              <a:t> of them that matters!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2B109-BDA4-49BF-B56A-9C701B7DF3B4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14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3920217" y="1661082"/>
            <a:ext cx="4756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Doesn’t necessarily mean that you are religious…</a:t>
            </a:r>
          </a:p>
          <a:p>
            <a:r>
              <a:rPr lang="en-GB" sz="2400" dirty="0"/>
              <a:t>It means that you have </a:t>
            </a:r>
            <a:r>
              <a:rPr lang="en-GB" sz="2400" b="1" dirty="0">
                <a:solidFill>
                  <a:srgbClr val="0D4C93"/>
                </a:solidFill>
              </a:rPr>
              <a:t>purpose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D4C93"/>
                </a:solidFill>
              </a:rPr>
              <a:t>meaning</a:t>
            </a:r>
            <a:r>
              <a:rPr lang="en-GB" sz="2400" dirty="0"/>
              <a:t> in your life,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D4C93"/>
                </a:solidFill>
              </a:rPr>
              <a:t>you feel connected to something bigger than just yourself!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99C8EF-8EDD-4C34-90B1-915DA906FB56}"/>
              </a:ext>
            </a:extLst>
          </p:cNvPr>
          <p:cNvGrpSpPr/>
          <p:nvPr/>
        </p:nvGrpSpPr>
        <p:grpSpPr>
          <a:xfrm>
            <a:off x="1460993" y="1793241"/>
            <a:ext cx="2270180" cy="731449"/>
            <a:chOff x="1460993" y="1793241"/>
            <a:chExt cx="2270180" cy="7314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58F5F6-14A0-4AA7-A9A2-60FFB10C0A4F}"/>
                </a:ext>
              </a:extLst>
            </p:cNvPr>
            <p:cNvSpPr/>
            <p:nvPr/>
          </p:nvSpPr>
          <p:spPr>
            <a:xfrm>
              <a:off x="1460993" y="1793241"/>
              <a:ext cx="2270180" cy="73144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F58BD-4AEB-4185-9651-1AE1C9733629}"/>
                </a:ext>
              </a:extLst>
            </p:cNvPr>
            <p:cNvSpPr txBox="1"/>
            <p:nvPr/>
          </p:nvSpPr>
          <p:spPr>
            <a:xfrm>
              <a:off x="1766655" y="1793241"/>
              <a:ext cx="1740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SPIRITUAL </a:t>
              </a:r>
            </a:p>
            <a:p>
              <a:pPr algn="ctr"/>
              <a:r>
                <a:rPr lang="en-GB" sz="2000" b="1" i="1" dirty="0">
                  <a:solidFill>
                    <a:schemeClr val="bg1"/>
                  </a:solidFill>
                </a:rPr>
                <a:t>WELL-BEING</a:t>
              </a:r>
              <a:endParaRPr lang="en-GB" sz="2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30F741-1EC3-4B76-A75F-0E9AB1CC48C0}"/>
              </a:ext>
            </a:extLst>
          </p:cNvPr>
          <p:cNvSpPr txBox="1"/>
          <p:nvPr/>
        </p:nvSpPr>
        <p:spPr>
          <a:xfrm>
            <a:off x="1766655" y="4644109"/>
            <a:ext cx="687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It’s so important for us </a:t>
            </a:r>
            <a:r>
              <a:rPr lang="en-GB" sz="2400" b="1" dirty="0">
                <a:solidFill>
                  <a:srgbClr val="0D4C93"/>
                </a:solidFill>
              </a:rPr>
              <a:t>not to become too narrowly focused on ourselves!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7B980-AE73-4C8B-9699-6E7CB55C7E87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316E-3EAA-407F-A36E-7EA724B8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6"/>
            <a:ext cx="7092950" cy="1128823"/>
          </a:xfrm>
          <a:custGeom>
            <a:avLst/>
            <a:gdLst>
              <a:gd name="connsiteX0" fmla="*/ 0 w 7092950"/>
              <a:gd name="connsiteY0" fmla="*/ 0 h 1128823"/>
              <a:gd name="connsiteX1" fmla="*/ 591079 w 7092950"/>
              <a:gd name="connsiteY1" fmla="*/ 0 h 1128823"/>
              <a:gd name="connsiteX2" fmla="*/ 1111229 w 7092950"/>
              <a:gd name="connsiteY2" fmla="*/ 0 h 1128823"/>
              <a:gd name="connsiteX3" fmla="*/ 1844167 w 7092950"/>
              <a:gd name="connsiteY3" fmla="*/ 0 h 1128823"/>
              <a:gd name="connsiteX4" fmla="*/ 2577105 w 7092950"/>
              <a:gd name="connsiteY4" fmla="*/ 0 h 1128823"/>
              <a:gd name="connsiteX5" fmla="*/ 3026325 w 7092950"/>
              <a:gd name="connsiteY5" fmla="*/ 0 h 1128823"/>
              <a:gd name="connsiteX6" fmla="*/ 3759264 w 7092950"/>
              <a:gd name="connsiteY6" fmla="*/ 0 h 1128823"/>
              <a:gd name="connsiteX7" fmla="*/ 4492202 w 7092950"/>
              <a:gd name="connsiteY7" fmla="*/ 0 h 1128823"/>
              <a:gd name="connsiteX8" fmla="*/ 5012351 w 7092950"/>
              <a:gd name="connsiteY8" fmla="*/ 0 h 1128823"/>
              <a:gd name="connsiteX9" fmla="*/ 5603431 w 7092950"/>
              <a:gd name="connsiteY9" fmla="*/ 0 h 1128823"/>
              <a:gd name="connsiteX10" fmla="*/ 6052651 w 7092950"/>
              <a:gd name="connsiteY10" fmla="*/ 0 h 1128823"/>
              <a:gd name="connsiteX11" fmla="*/ 6572800 w 7092950"/>
              <a:gd name="connsiteY11" fmla="*/ 0 h 1128823"/>
              <a:gd name="connsiteX12" fmla="*/ 7092950 w 7092950"/>
              <a:gd name="connsiteY12" fmla="*/ 0 h 1128823"/>
              <a:gd name="connsiteX13" fmla="*/ 7092950 w 7092950"/>
              <a:gd name="connsiteY13" fmla="*/ 564412 h 1128823"/>
              <a:gd name="connsiteX14" fmla="*/ 7092950 w 7092950"/>
              <a:gd name="connsiteY14" fmla="*/ 1128823 h 1128823"/>
              <a:gd name="connsiteX15" fmla="*/ 6501871 w 7092950"/>
              <a:gd name="connsiteY15" fmla="*/ 1128823 h 1128823"/>
              <a:gd name="connsiteX16" fmla="*/ 5768933 w 7092950"/>
              <a:gd name="connsiteY16" fmla="*/ 1128823 h 1128823"/>
              <a:gd name="connsiteX17" fmla="*/ 5319713 w 7092950"/>
              <a:gd name="connsiteY17" fmla="*/ 1128823 h 1128823"/>
              <a:gd name="connsiteX18" fmla="*/ 4728633 w 7092950"/>
              <a:gd name="connsiteY18" fmla="*/ 1128823 h 1128823"/>
              <a:gd name="connsiteX19" fmla="*/ 4208484 w 7092950"/>
              <a:gd name="connsiteY19" fmla="*/ 1128823 h 1128823"/>
              <a:gd name="connsiteX20" fmla="*/ 3475546 w 7092950"/>
              <a:gd name="connsiteY20" fmla="*/ 1128823 h 1128823"/>
              <a:gd name="connsiteX21" fmla="*/ 2742607 w 7092950"/>
              <a:gd name="connsiteY21" fmla="*/ 1128823 h 1128823"/>
              <a:gd name="connsiteX22" fmla="*/ 2293387 w 7092950"/>
              <a:gd name="connsiteY22" fmla="*/ 1128823 h 1128823"/>
              <a:gd name="connsiteX23" fmla="*/ 1844167 w 7092950"/>
              <a:gd name="connsiteY23" fmla="*/ 1128823 h 1128823"/>
              <a:gd name="connsiteX24" fmla="*/ 1465876 w 7092950"/>
              <a:gd name="connsiteY24" fmla="*/ 1128823 h 1128823"/>
              <a:gd name="connsiteX25" fmla="*/ 732938 w 7092950"/>
              <a:gd name="connsiteY25" fmla="*/ 1128823 h 1128823"/>
              <a:gd name="connsiteX26" fmla="*/ 0 w 7092950"/>
              <a:gd name="connsiteY26" fmla="*/ 1128823 h 1128823"/>
              <a:gd name="connsiteX27" fmla="*/ 0 w 7092950"/>
              <a:gd name="connsiteY27" fmla="*/ 575700 h 1128823"/>
              <a:gd name="connsiteX28" fmla="*/ 0 w 7092950"/>
              <a:gd name="connsiteY28" fmla="*/ 0 h 11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92950" h="1128823" fill="none" extrusionOk="0">
                <a:moveTo>
                  <a:pt x="0" y="0"/>
                </a:moveTo>
                <a:cubicBezTo>
                  <a:pt x="201608" y="-62647"/>
                  <a:pt x="317332" y="51926"/>
                  <a:pt x="591079" y="0"/>
                </a:cubicBezTo>
                <a:cubicBezTo>
                  <a:pt x="864826" y="-51926"/>
                  <a:pt x="902494" y="22868"/>
                  <a:pt x="1111229" y="0"/>
                </a:cubicBezTo>
                <a:cubicBezTo>
                  <a:pt x="1319964" y="-22868"/>
                  <a:pt x="1647711" y="67975"/>
                  <a:pt x="1844167" y="0"/>
                </a:cubicBezTo>
                <a:cubicBezTo>
                  <a:pt x="2040623" y="-67975"/>
                  <a:pt x="2289899" y="11346"/>
                  <a:pt x="2577105" y="0"/>
                </a:cubicBezTo>
                <a:cubicBezTo>
                  <a:pt x="2864311" y="-11346"/>
                  <a:pt x="2919822" y="20812"/>
                  <a:pt x="3026325" y="0"/>
                </a:cubicBezTo>
                <a:cubicBezTo>
                  <a:pt x="3132828" y="-20812"/>
                  <a:pt x="3453464" y="33619"/>
                  <a:pt x="3759264" y="0"/>
                </a:cubicBezTo>
                <a:cubicBezTo>
                  <a:pt x="4065064" y="-33619"/>
                  <a:pt x="4146238" y="44406"/>
                  <a:pt x="4492202" y="0"/>
                </a:cubicBezTo>
                <a:cubicBezTo>
                  <a:pt x="4838166" y="-44406"/>
                  <a:pt x="4856253" y="229"/>
                  <a:pt x="5012351" y="0"/>
                </a:cubicBezTo>
                <a:cubicBezTo>
                  <a:pt x="5168449" y="-229"/>
                  <a:pt x="5475260" y="47676"/>
                  <a:pt x="5603431" y="0"/>
                </a:cubicBezTo>
                <a:cubicBezTo>
                  <a:pt x="5731602" y="-47676"/>
                  <a:pt x="5848146" y="16907"/>
                  <a:pt x="6052651" y="0"/>
                </a:cubicBezTo>
                <a:cubicBezTo>
                  <a:pt x="6257156" y="-16907"/>
                  <a:pt x="6366800" y="2134"/>
                  <a:pt x="6572800" y="0"/>
                </a:cubicBezTo>
                <a:cubicBezTo>
                  <a:pt x="6778800" y="-2134"/>
                  <a:pt x="6871567" y="44171"/>
                  <a:pt x="7092950" y="0"/>
                </a:cubicBezTo>
                <a:cubicBezTo>
                  <a:pt x="7149045" y="270286"/>
                  <a:pt x="7050724" y="407670"/>
                  <a:pt x="7092950" y="564412"/>
                </a:cubicBezTo>
                <a:cubicBezTo>
                  <a:pt x="7135176" y="721154"/>
                  <a:pt x="7048201" y="894491"/>
                  <a:pt x="7092950" y="1128823"/>
                </a:cubicBezTo>
                <a:cubicBezTo>
                  <a:pt x="6927517" y="1150160"/>
                  <a:pt x="6639334" y="1110502"/>
                  <a:pt x="6501871" y="1128823"/>
                </a:cubicBezTo>
                <a:cubicBezTo>
                  <a:pt x="6364408" y="1147144"/>
                  <a:pt x="5982844" y="1090243"/>
                  <a:pt x="5768933" y="1128823"/>
                </a:cubicBezTo>
                <a:cubicBezTo>
                  <a:pt x="5555022" y="1167403"/>
                  <a:pt x="5440893" y="1108604"/>
                  <a:pt x="5319713" y="1128823"/>
                </a:cubicBezTo>
                <a:cubicBezTo>
                  <a:pt x="5198533" y="1149042"/>
                  <a:pt x="4897884" y="1058098"/>
                  <a:pt x="4728633" y="1128823"/>
                </a:cubicBezTo>
                <a:cubicBezTo>
                  <a:pt x="4559382" y="1199548"/>
                  <a:pt x="4343343" y="1078552"/>
                  <a:pt x="4208484" y="1128823"/>
                </a:cubicBezTo>
                <a:cubicBezTo>
                  <a:pt x="4073625" y="1179094"/>
                  <a:pt x="3679532" y="1052911"/>
                  <a:pt x="3475546" y="1128823"/>
                </a:cubicBezTo>
                <a:cubicBezTo>
                  <a:pt x="3271560" y="1204735"/>
                  <a:pt x="2939197" y="1096799"/>
                  <a:pt x="2742607" y="1128823"/>
                </a:cubicBezTo>
                <a:cubicBezTo>
                  <a:pt x="2546017" y="1160847"/>
                  <a:pt x="2475100" y="1116938"/>
                  <a:pt x="2293387" y="1128823"/>
                </a:cubicBezTo>
                <a:cubicBezTo>
                  <a:pt x="2111674" y="1140708"/>
                  <a:pt x="1938662" y="1113076"/>
                  <a:pt x="1844167" y="1128823"/>
                </a:cubicBezTo>
                <a:cubicBezTo>
                  <a:pt x="1749672" y="1144570"/>
                  <a:pt x="1567983" y="1109223"/>
                  <a:pt x="1465876" y="1128823"/>
                </a:cubicBezTo>
                <a:cubicBezTo>
                  <a:pt x="1363769" y="1148423"/>
                  <a:pt x="885381" y="1044628"/>
                  <a:pt x="732938" y="1128823"/>
                </a:cubicBezTo>
                <a:cubicBezTo>
                  <a:pt x="580495" y="1213018"/>
                  <a:pt x="158446" y="1103995"/>
                  <a:pt x="0" y="1128823"/>
                </a:cubicBezTo>
                <a:cubicBezTo>
                  <a:pt x="-12794" y="886387"/>
                  <a:pt x="58417" y="794271"/>
                  <a:pt x="0" y="575700"/>
                </a:cubicBezTo>
                <a:cubicBezTo>
                  <a:pt x="-58417" y="357129"/>
                  <a:pt x="24585" y="260023"/>
                  <a:pt x="0" y="0"/>
                </a:cubicBezTo>
                <a:close/>
              </a:path>
              <a:path w="7092950" h="1128823" stroke="0" extrusionOk="0">
                <a:moveTo>
                  <a:pt x="0" y="0"/>
                </a:moveTo>
                <a:cubicBezTo>
                  <a:pt x="244272" y="-45818"/>
                  <a:pt x="442573" y="24524"/>
                  <a:pt x="591079" y="0"/>
                </a:cubicBezTo>
                <a:cubicBezTo>
                  <a:pt x="739585" y="-24524"/>
                  <a:pt x="1070324" y="68864"/>
                  <a:pt x="1253088" y="0"/>
                </a:cubicBezTo>
                <a:cubicBezTo>
                  <a:pt x="1435852" y="-68864"/>
                  <a:pt x="1749280" y="55732"/>
                  <a:pt x="1915096" y="0"/>
                </a:cubicBezTo>
                <a:cubicBezTo>
                  <a:pt x="2080912" y="-55732"/>
                  <a:pt x="2185356" y="12648"/>
                  <a:pt x="2435246" y="0"/>
                </a:cubicBezTo>
                <a:cubicBezTo>
                  <a:pt x="2685136" y="-12648"/>
                  <a:pt x="2836730" y="76950"/>
                  <a:pt x="3097255" y="0"/>
                </a:cubicBezTo>
                <a:cubicBezTo>
                  <a:pt x="3357780" y="-76950"/>
                  <a:pt x="3510806" y="39236"/>
                  <a:pt x="3688334" y="0"/>
                </a:cubicBezTo>
                <a:cubicBezTo>
                  <a:pt x="3865862" y="-39236"/>
                  <a:pt x="4034525" y="37892"/>
                  <a:pt x="4137554" y="0"/>
                </a:cubicBezTo>
                <a:cubicBezTo>
                  <a:pt x="4240583" y="-37892"/>
                  <a:pt x="4355785" y="37044"/>
                  <a:pt x="4515845" y="0"/>
                </a:cubicBezTo>
                <a:cubicBezTo>
                  <a:pt x="4675905" y="-37044"/>
                  <a:pt x="5013272" y="79052"/>
                  <a:pt x="5248783" y="0"/>
                </a:cubicBezTo>
                <a:cubicBezTo>
                  <a:pt x="5484294" y="-79052"/>
                  <a:pt x="5514599" y="32638"/>
                  <a:pt x="5768933" y="0"/>
                </a:cubicBezTo>
                <a:cubicBezTo>
                  <a:pt x="6023267" y="-32638"/>
                  <a:pt x="6322158" y="79073"/>
                  <a:pt x="6501871" y="0"/>
                </a:cubicBezTo>
                <a:cubicBezTo>
                  <a:pt x="6681584" y="-79073"/>
                  <a:pt x="6952831" y="38845"/>
                  <a:pt x="7092950" y="0"/>
                </a:cubicBezTo>
                <a:cubicBezTo>
                  <a:pt x="7103848" y="188644"/>
                  <a:pt x="7066752" y="316612"/>
                  <a:pt x="7092950" y="564412"/>
                </a:cubicBezTo>
                <a:cubicBezTo>
                  <a:pt x="7119148" y="812212"/>
                  <a:pt x="7077424" y="944106"/>
                  <a:pt x="7092950" y="1128823"/>
                </a:cubicBezTo>
                <a:cubicBezTo>
                  <a:pt x="6974848" y="1167344"/>
                  <a:pt x="6874611" y="1119518"/>
                  <a:pt x="6714659" y="1128823"/>
                </a:cubicBezTo>
                <a:cubicBezTo>
                  <a:pt x="6554707" y="1138128"/>
                  <a:pt x="6261633" y="1086165"/>
                  <a:pt x="6052651" y="1128823"/>
                </a:cubicBezTo>
                <a:cubicBezTo>
                  <a:pt x="5843669" y="1171481"/>
                  <a:pt x="5655912" y="1084706"/>
                  <a:pt x="5532501" y="1128823"/>
                </a:cubicBezTo>
                <a:cubicBezTo>
                  <a:pt x="5409090" y="1172940"/>
                  <a:pt x="5258739" y="1086734"/>
                  <a:pt x="5012351" y="1128823"/>
                </a:cubicBezTo>
                <a:cubicBezTo>
                  <a:pt x="4765963" y="1170912"/>
                  <a:pt x="4621967" y="1106559"/>
                  <a:pt x="4421272" y="1128823"/>
                </a:cubicBezTo>
                <a:cubicBezTo>
                  <a:pt x="4220577" y="1151087"/>
                  <a:pt x="4071726" y="1095681"/>
                  <a:pt x="3830193" y="1128823"/>
                </a:cubicBezTo>
                <a:cubicBezTo>
                  <a:pt x="3588660" y="1161965"/>
                  <a:pt x="3607646" y="1106752"/>
                  <a:pt x="3451902" y="1128823"/>
                </a:cubicBezTo>
                <a:cubicBezTo>
                  <a:pt x="3296158" y="1150894"/>
                  <a:pt x="3142556" y="1092750"/>
                  <a:pt x="3002682" y="1128823"/>
                </a:cubicBezTo>
                <a:cubicBezTo>
                  <a:pt x="2862808" y="1164896"/>
                  <a:pt x="2539472" y="1084301"/>
                  <a:pt x="2269744" y="1128823"/>
                </a:cubicBezTo>
                <a:cubicBezTo>
                  <a:pt x="2000016" y="1173345"/>
                  <a:pt x="2038763" y="1107053"/>
                  <a:pt x="1891453" y="1128823"/>
                </a:cubicBezTo>
                <a:cubicBezTo>
                  <a:pt x="1744143" y="1150593"/>
                  <a:pt x="1549299" y="1120645"/>
                  <a:pt x="1442233" y="1128823"/>
                </a:cubicBezTo>
                <a:cubicBezTo>
                  <a:pt x="1335167" y="1137001"/>
                  <a:pt x="1151655" y="1128755"/>
                  <a:pt x="922084" y="1128823"/>
                </a:cubicBezTo>
                <a:cubicBezTo>
                  <a:pt x="692513" y="1128891"/>
                  <a:pt x="401376" y="1072690"/>
                  <a:pt x="0" y="1128823"/>
                </a:cubicBezTo>
                <a:cubicBezTo>
                  <a:pt x="-14271" y="987283"/>
                  <a:pt x="47950" y="688050"/>
                  <a:pt x="0" y="575700"/>
                </a:cubicBezTo>
                <a:cubicBezTo>
                  <a:pt x="-47950" y="463350"/>
                  <a:pt x="18114" y="118719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687444734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/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C4C8715D-1204-4458-84CF-C4FEBC198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09" y="1690689"/>
            <a:ext cx="2910332" cy="264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B6D9F0-C26E-4B67-986C-67FAC997C45C}"/>
              </a:ext>
            </a:extLst>
          </p:cNvPr>
          <p:cNvSpPr txBox="1">
            <a:spLocks/>
          </p:cNvSpPr>
          <p:nvPr/>
        </p:nvSpPr>
        <p:spPr>
          <a:xfrm>
            <a:off x="1905000" y="4766104"/>
            <a:ext cx="1511300" cy="35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400" b="1" dirty="0">
                <a:solidFill>
                  <a:srgbClr val="E20000"/>
                </a:solidFill>
              </a:rPr>
              <a:t>Aim: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445A34-45A8-40E0-A4A9-CED3ABA0672F}"/>
              </a:ext>
            </a:extLst>
          </p:cNvPr>
          <p:cNvSpPr txBox="1">
            <a:spLocks/>
          </p:cNvSpPr>
          <p:nvPr/>
        </p:nvSpPr>
        <p:spPr>
          <a:xfrm>
            <a:off x="1694434" y="5217534"/>
            <a:ext cx="7092950" cy="79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dirty="0"/>
              <a:t>To help you to </a:t>
            </a:r>
            <a:r>
              <a:rPr lang="en-GB" sz="2000" b="1" dirty="0">
                <a:solidFill>
                  <a:srgbClr val="0D4C93"/>
                </a:solidFill>
              </a:rPr>
              <a:t>understand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0D4C93"/>
                </a:solidFill>
              </a:rPr>
              <a:t>improve</a:t>
            </a:r>
            <a:r>
              <a:rPr lang="en-GB" sz="2000" dirty="0"/>
              <a:t> your own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5D8D-8059-44C4-AD86-56C88369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729078"/>
            <a:ext cx="1968500" cy="358775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>
                <a:solidFill>
                  <a:srgbClr val="0D4C93"/>
                </a:solidFill>
              </a:rPr>
              <a:t>Welcome to: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8EB67-41EE-4FB0-9D7F-741FDF3CA2B8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8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391021"/>
            <a:ext cx="475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D4C93"/>
                </a:solidFill>
              </a:rPr>
              <a:t>Pupil Book Activity 1 </a:t>
            </a:r>
            <a:r>
              <a:rPr lang="en-US" sz="2000" b="1" dirty="0">
                <a:solidFill>
                  <a:srgbClr val="0D4C93"/>
                </a:solidFill>
              </a:rPr>
              <a:t>–</a:t>
            </a:r>
            <a:r>
              <a:rPr lang="en-GB" sz="2000" b="1" dirty="0">
                <a:solidFill>
                  <a:srgbClr val="0D4C93"/>
                </a:solidFill>
              </a:rPr>
              <a:t> </a:t>
            </a:r>
            <a:r>
              <a:rPr lang="en-GB" sz="2000" b="1" dirty="0">
                <a:solidFill>
                  <a:srgbClr val="E20000"/>
                </a:solidFill>
              </a:rPr>
              <a:t>Page 2</a:t>
            </a:r>
            <a:br>
              <a:rPr lang="en-GB" sz="2000" dirty="0">
                <a:solidFill>
                  <a:srgbClr val="0D4C93"/>
                </a:solidFill>
              </a:rPr>
            </a:br>
            <a:r>
              <a:rPr lang="en-GB" sz="2000" b="1" dirty="0">
                <a:solidFill>
                  <a:srgbClr val="0D4C93"/>
                </a:solidFill>
              </a:rPr>
              <a:t>My Well-Being Activities Grid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422401" y="2309897"/>
            <a:ext cx="44866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Reflect on </a:t>
            </a:r>
            <a:r>
              <a:rPr lang="en-GB" sz="2000" b="1" i="1" dirty="0">
                <a:solidFill>
                  <a:srgbClr val="0D4C93"/>
                </a:solidFill>
              </a:rPr>
              <a:t>your own </a:t>
            </a:r>
            <a:r>
              <a:rPr lang="en-GB" sz="2000" dirty="0"/>
              <a:t>well-being now.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What do you </a:t>
            </a:r>
            <a:r>
              <a:rPr lang="en-GB" sz="2000" b="1" i="1" dirty="0">
                <a:solidFill>
                  <a:srgbClr val="0D4C93"/>
                </a:solidFill>
              </a:rPr>
              <a:t>already do </a:t>
            </a:r>
            <a:r>
              <a:rPr lang="en-GB" sz="2000" dirty="0"/>
              <a:t>to help your well-being in each of these areas?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Complete this activity in your Pupil Book. (Page 2)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There are some ideas at the bottom of that page!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Share in </a:t>
            </a:r>
            <a:r>
              <a:rPr lang="en-GB" sz="2000" b="1" dirty="0">
                <a:solidFill>
                  <a:srgbClr val="0D4C93"/>
                </a:solidFill>
              </a:rPr>
              <a:t>pairs</a:t>
            </a:r>
            <a:r>
              <a:rPr lang="en-GB" sz="2000" dirty="0"/>
              <a:t> and then with the class.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0614E-239B-4B1D-878D-ADFF4AE8E019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20</a:t>
            </a:r>
          </a:p>
        </p:txBody>
      </p:sp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057016E7-B14A-4F1E-B730-B88B0CAF6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38" y="1590138"/>
            <a:ext cx="2898475" cy="4099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3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498601"/>
            <a:ext cx="475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Feedback:</a:t>
            </a:r>
          </a:p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My Well-Being Activities Grid</a:t>
            </a:r>
          </a:p>
        </p:txBody>
      </p:sp>
      <p:pic>
        <p:nvPicPr>
          <p:cNvPr id="7" name="Picture 6" descr="group chat">
            <a:extLst>
              <a:ext uri="{FF2B5EF4-FFF2-40B4-BE49-F238E27FC236}">
                <a16:creationId xmlns:a16="http://schemas.microsoft.com/office/drawing/2014/main" id="{4453DDBF-9688-4575-8D65-AC1CC0F5A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09" y="2684735"/>
            <a:ext cx="3575692" cy="250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63F8F-32A2-45D7-8EE3-94285EDFD7B9}"/>
              </a:ext>
            </a:extLst>
          </p:cNvPr>
          <p:cNvSpPr txBox="1"/>
          <p:nvPr/>
        </p:nvSpPr>
        <p:spPr>
          <a:xfrm>
            <a:off x="1422400" y="2437178"/>
            <a:ext cx="332590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2400" dirty="0"/>
              <a:t>Let’s share ideas on what you </a:t>
            </a:r>
            <a:r>
              <a:rPr lang="en-GB" sz="2400" b="1" dirty="0">
                <a:solidFill>
                  <a:srgbClr val="0D4C93"/>
                </a:solidFill>
              </a:rPr>
              <a:t>already</a:t>
            </a:r>
            <a:r>
              <a:rPr lang="en-GB" sz="2400" dirty="0"/>
              <a:t> do to improve your well-being in each area.</a:t>
            </a:r>
          </a:p>
          <a:p>
            <a:pPr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D4C93"/>
                </a:solidFill>
              </a:rPr>
              <a:t>Take note </a:t>
            </a:r>
            <a:r>
              <a:rPr lang="en-GB" sz="2400" dirty="0"/>
              <a:t>of any </a:t>
            </a:r>
            <a:r>
              <a:rPr lang="en-GB" sz="2400" b="1" dirty="0">
                <a:solidFill>
                  <a:srgbClr val="0D4C93"/>
                </a:solidFill>
              </a:rPr>
              <a:t>helpful ideas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from other people that you are not already using and that you might like to try!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3072-E876-461A-99DB-7C0C6D1EC97E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0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45" y="62238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324745" y="1441168"/>
            <a:ext cx="736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D4C93"/>
                </a:solidFill>
              </a:rPr>
              <a:t>Here is a helpful way to understand what well-being is all about:</a:t>
            </a:r>
            <a:endParaRPr lang="en-US" sz="2400" b="1" dirty="0">
              <a:solidFill>
                <a:srgbClr val="0D4C9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CE4A0-F2EC-4170-BBDD-3D4BD9D1E1F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22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5B07851-D1AC-4110-994E-71BBDB8E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17" y="2272165"/>
            <a:ext cx="6526274" cy="3713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530350" y="1402735"/>
            <a:ext cx="676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Take a look!</a:t>
            </a:r>
          </a:p>
          <a:p>
            <a:pPr>
              <a:buNone/>
            </a:pPr>
            <a:r>
              <a:rPr lang="en-GB" sz="2000" dirty="0"/>
              <a:t>Have a look now at this video called ‘Snap Your Joy’ which sums up what well-being feels like!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57848-3BFC-46F2-83C0-A6E6FCDBD228}"/>
              </a:ext>
            </a:extLst>
          </p:cNvPr>
          <p:cNvSpPr txBox="1"/>
          <p:nvPr/>
        </p:nvSpPr>
        <p:spPr>
          <a:xfrm>
            <a:off x="3590796" y="5737201"/>
            <a:ext cx="324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D4C93"/>
                </a:solidFill>
              </a:rPr>
              <a:t>www.otb.ie/W4W-snap-your-joy</a:t>
            </a:r>
            <a:endParaRPr lang="en-IE" i="1" dirty="0">
              <a:solidFill>
                <a:srgbClr val="0D4C9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6A6E5-586C-49F0-829F-E298B0AB760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23</a:t>
            </a:r>
          </a:p>
        </p:txBody>
      </p:sp>
      <p:pic>
        <p:nvPicPr>
          <p:cNvPr id="2" name="Online Media 1" title="Snap Your Joy | SoulPancake Street Team">
            <a:hlinkClick r:id="" action="ppaction://media"/>
            <a:extLst>
              <a:ext uri="{FF2B5EF4-FFF2-40B4-BE49-F238E27FC236}">
                <a16:creationId xmlns:a16="http://schemas.microsoft.com/office/drawing/2014/main" id="{42D797FD-EE70-4149-AD94-39999A5CD6A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291721" y="2563192"/>
            <a:ext cx="5513033" cy="3114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6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583765" y="1880569"/>
            <a:ext cx="3988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Now it’s time to do some activities in your 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i="1" dirty="0">
                <a:solidFill>
                  <a:srgbClr val="E20000"/>
                </a:solidFill>
              </a:rPr>
              <a:t>Wired For Well-Being </a:t>
            </a:r>
            <a:br>
              <a:rPr lang="en-GB" sz="2400" b="1" dirty="0">
                <a:solidFill>
                  <a:srgbClr val="E20000"/>
                </a:solidFill>
              </a:rPr>
            </a:br>
            <a:r>
              <a:rPr lang="en-GB" sz="2400" b="1" dirty="0">
                <a:solidFill>
                  <a:srgbClr val="E20000"/>
                </a:solidFill>
              </a:rPr>
              <a:t>Pupil Book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BCBFCC-805C-458C-B43C-96CE2AFED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963">
            <a:off x="5310237" y="1607145"/>
            <a:ext cx="3026759" cy="4281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D0C9FD-A420-4F10-8B4D-EF55C90E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9C277-D9B9-4A42-B893-1569D58C2F45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9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340251"/>
            <a:ext cx="676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Closing Activities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E6772-AC47-4C00-8DEF-99AABE90CC72}"/>
              </a:ext>
            </a:extLst>
          </p:cNvPr>
          <p:cNvSpPr txBox="1"/>
          <p:nvPr/>
        </p:nvSpPr>
        <p:spPr>
          <a:xfrm>
            <a:off x="1536856" y="1838893"/>
            <a:ext cx="18923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20000"/>
                </a:solidFill>
              </a:rPr>
              <a:t>1. </a:t>
            </a:r>
            <a:r>
              <a:rPr lang="en-GB" dirty="0"/>
              <a:t>Read the </a:t>
            </a:r>
            <a:r>
              <a:rPr lang="en-GB" b="1" dirty="0">
                <a:solidFill>
                  <a:srgbClr val="0D4C93"/>
                </a:solidFill>
              </a:rPr>
              <a:t>Key Message </a:t>
            </a:r>
            <a:r>
              <a:rPr lang="en-GB" dirty="0"/>
              <a:t>of this lesson – </a:t>
            </a:r>
            <a:br>
              <a:rPr lang="en-GB" dirty="0"/>
            </a:br>
            <a:r>
              <a:rPr lang="en-GB" b="1" dirty="0">
                <a:solidFill>
                  <a:srgbClr val="E20000"/>
                </a:solidFill>
              </a:rPr>
              <a:t>Pupil Book page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A08092-53FF-4BD2-8C5B-6E31079C08A5}"/>
              </a:ext>
            </a:extLst>
          </p:cNvPr>
          <p:cNvSpPr txBox="1"/>
          <p:nvPr/>
        </p:nvSpPr>
        <p:spPr>
          <a:xfrm>
            <a:off x="3770838" y="1801916"/>
            <a:ext cx="29684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20000"/>
                </a:solidFill>
              </a:rPr>
              <a:t>2. </a:t>
            </a:r>
            <a:r>
              <a:rPr lang="en-GB" dirty="0"/>
              <a:t>Complete </a:t>
            </a:r>
            <a:r>
              <a:rPr lang="en-GB" b="1" dirty="0">
                <a:solidFill>
                  <a:srgbClr val="0D4C93"/>
                </a:solidFill>
              </a:rPr>
              <a:t>Activity 2 – Well-Being Self-Assessment – </a:t>
            </a:r>
            <a:r>
              <a:rPr lang="en-GB" dirty="0"/>
              <a:t>there are 6 different indicators for you to use – </a:t>
            </a:r>
            <a:r>
              <a:rPr lang="en-GB" b="1" dirty="0">
                <a:solidFill>
                  <a:srgbClr val="E20000"/>
                </a:solidFill>
              </a:rPr>
              <a:t>Pupil Book page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FAC0B-2523-4D02-B4D9-BC42D631B3F7}"/>
              </a:ext>
            </a:extLst>
          </p:cNvPr>
          <p:cNvSpPr txBox="1"/>
          <p:nvPr/>
        </p:nvSpPr>
        <p:spPr>
          <a:xfrm>
            <a:off x="6918565" y="1796616"/>
            <a:ext cx="19166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20000"/>
                </a:solidFill>
              </a:rPr>
              <a:t>3. </a:t>
            </a:r>
            <a:r>
              <a:rPr lang="en-GB" dirty="0"/>
              <a:t>Complete your </a:t>
            </a:r>
            <a:r>
              <a:rPr lang="en-GB" b="1" dirty="0">
                <a:solidFill>
                  <a:srgbClr val="0D4C93"/>
                </a:solidFill>
              </a:rPr>
              <a:t>Learning Self-Assessment – </a:t>
            </a:r>
            <a:r>
              <a:rPr lang="en-GB" b="1" dirty="0">
                <a:solidFill>
                  <a:srgbClr val="E20000"/>
                </a:solidFill>
              </a:rPr>
              <a:t>Pupil Book page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2EE76-32DD-46D4-A9C6-CBE307141871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25</a:t>
            </a: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36C1C980-D59B-4DCC-9B1E-DE5637504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8" y="3566649"/>
            <a:ext cx="1716433" cy="242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769DE716-3C8A-4DA2-9D3A-5308756A5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06" y="3566649"/>
            <a:ext cx="1716433" cy="242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4E30874F-8382-42FA-B31E-CC0F85BCB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65" y="3566649"/>
            <a:ext cx="1716433" cy="242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5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340251"/>
            <a:ext cx="676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0D4C93"/>
                </a:solidFill>
              </a:rPr>
              <a:t>At home this week: </a:t>
            </a:r>
            <a:r>
              <a:rPr lang="en-GB" sz="2000" b="1" dirty="0">
                <a:solidFill>
                  <a:srgbClr val="E20000"/>
                </a:solidFill>
              </a:rPr>
              <a:t>Pupil Book page 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E6772-AC47-4C00-8DEF-99AABE90CC72}"/>
              </a:ext>
            </a:extLst>
          </p:cNvPr>
          <p:cNvSpPr txBox="1"/>
          <p:nvPr/>
        </p:nvSpPr>
        <p:spPr>
          <a:xfrm>
            <a:off x="4140679" y="1987608"/>
            <a:ext cx="47533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/>
              <a:t>Your </a:t>
            </a:r>
            <a:r>
              <a:rPr lang="en-GB" sz="2000" b="1" dirty="0">
                <a:solidFill>
                  <a:srgbClr val="0D4C93"/>
                </a:solidFill>
              </a:rPr>
              <a:t>well-being goal </a:t>
            </a:r>
            <a:r>
              <a:rPr lang="en-GB" sz="2000" dirty="0"/>
              <a:t>this week is to </a:t>
            </a:r>
            <a:r>
              <a:rPr lang="en-GB" sz="2000" b="1" dirty="0">
                <a:solidFill>
                  <a:srgbClr val="0D4C93"/>
                </a:solidFill>
              </a:rPr>
              <a:t>plan and do at least one</a:t>
            </a:r>
            <a:r>
              <a:rPr lang="en-GB" sz="2000" dirty="0"/>
              <a:t> activity daily from your </a:t>
            </a:r>
            <a:r>
              <a:rPr lang="en-GB" sz="2000" b="1" dirty="0">
                <a:solidFill>
                  <a:srgbClr val="0D4C93"/>
                </a:solidFill>
              </a:rPr>
              <a:t>Well-being Activity Grid – try to do more if you can!</a:t>
            </a:r>
          </a:p>
          <a:p>
            <a:pPr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2000" dirty="0">
                <a:solidFill>
                  <a:srgbClr val="002060"/>
                </a:solidFill>
              </a:rPr>
              <a:t>Reflect on the effect this has on your 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well-being!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615FC8-8F5A-4752-B4D8-3CB7BD22005C}"/>
              </a:ext>
            </a:extLst>
          </p:cNvPr>
          <p:cNvSpPr txBox="1"/>
          <p:nvPr/>
        </p:nvSpPr>
        <p:spPr>
          <a:xfrm>
            <a:off x="1606728" y="5163806"/>
            <a:ext cx="7149995" cy="707886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E20000"/>
                </a:solidFill>
                <a:latin typeface="Comic Sans MS" panose="030F0702030302020204" pitchFamily="66" charset="0"/>
              </a:rPr>
              <a:t>We may not always be able to control how others treat us, but we can always control how we treat ourselves.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CD3AF-9C80-46CC-92A5-72887F90187E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26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39BE93F-AB87-476E-BA82-83E0F2A90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03" y="1910042"/>
            <a:ext cx="2085379" cy="2949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5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14A4A-CD97-4787-A0ED-96FFA77526E4}"/>
              </a:ext>
            </a:extLst>
          </p:cNvPr>
          <p:cNvSpPr txBox="1"/>
          <p:nvPr/>
        </p:nvSpPr>
        <p:spPr>
          <a:xfrm>
            <a:off x="1422400" y="1851787"/>
            <a:ext cx="424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If you are using the accompanying app </a:t>
            </a:r>
          </a:p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(</a:t>
            </a:r>
            <a:r>
              <a:rPr lang="en-GB" sz="2400" b="1" i="1" dirty="0">
                <a:solidFill>
                  <a:srgbClr val="0D4C93"/>
                </a:solidFill>
              </a:rPr>
              <a:t>W4W Level A App</a:t>
            </a:r>
            <a:r>
              <a:rPr lang="en-GB" sz="2400" b="1" dirty="0">
                <a:solidFill>
                  <a:srgbClr val="0D4C93"/>
                </a:solidFill>
              </a:rPr>
              <a:t>)…..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CD3AF-9C80-46CC-92A5-72887F90187E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27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2EDD2AE-5E7B-4AF2-9D72-3CB357D12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98" y="1852686"/>
            <a:ext cx="2011738" cy="3620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7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732938 w 7092950"/>
              <a:gd name="connsiteY1" fmla="*/ 0 h 1133474"/>
              <a:gd name="connsiteX2" fmla="*/ 1394947 w 7092950"/>
              <a:gd name="connsiteY2" fmla="*/ 0 h 1133474"/>
              <a:gd name="connsiteX3" fmla="*/ 2127885 w 7092950"/>
              <a:gd name="connsiteY3" fmla="*/ 0 h 1133474"/>
              <a:gd name="connsiteX4" fmla="*/ 2648035 w 7092950"/>
              <a:gd name="connsiteY4" fmla="*/ 0 h 1133474"/>
              <a:gd name="connsiteX5" fmla="*/ 3380973 w 7092950"/>
              <a:gd name="connsiteY5" fmla="*/ 0 h 1133474"/>
              <a:gd name="connsiteX6" fmla="*/ 3972052 w 7092950"/>
              <a:gd name="connsiteY6" fmla="*/ 0 h 1133474"/>
              <a:gd name="connsiteX7" fmla="*/ 4704990 w 7092950"/>
              <a:gd name="connsiteY7" fmla="*/ 0 h 1133474"/>
              <a:gd name="connsiteX8" fmla="*/ 5225140 w 7092950"/>
              <a:gd name="connsiteY8" fmla="*/ 0 h 1133474"/>
              <a:gd name="connsiteX9" fmla="*/ 5745290 w 7092950"/>
              <a:gd name="connsiteY9" fmla="*/ 0 h 1133474"/>
              <a:gd name="connsiteX10" fmla="*/ 6123580 w 7092950"/>
              <a:gd name="connsiteY10" fmla="*/ 0 h 1133474"/>
              <a:gd name="connsiteX11" fmla="*/ 7092950 w 7092950"/>
              <a:gd name="connsiteY11" fmla="*/ 0 h 1133474"/>
              <a:gd name="connsiteX12" fmla="*/ 7092950 w 7092950"/>
              <a:gd name="connsiteY12" fmla="*/ 589406 h 1133474"/>
              <a:gd name="connsiteX13" fmla="*/ 7092950 w 7092950"/>
              <a:gd name="connsiteY13" fmla="*/ 1133474 h 1133474"/>
              <a:gd name="connsiteX14" fmla="*/ 6714659 w 7092950"/>
              <a:gd name="connsiteY14" fmla="*/ 1133474 h 1133474"/>
              <a:gd name="connsiteX15" fmla="*/ 6052651 w 7092950"/>
              <a:gd name="connsiteY15" fmla="*/ 1133474 h 1133474"/>
              <a:gd name="connsiteX16" fmla="*/ 5390642 w 7092950"/>
              <a:gd name="connsiteY16" fmla="*/ 1133474 h 1133474"/>
              <a:gd name="connsiteX17" fmla="*/ 4870492 w 7092950"/>
              <a:gd name="connsiteY17" fmla="*/ 1133474 h 1133474"/>
              <a:gd name="connsiteX18" fmla="*/ 4279413 w 7092950"/>
              <a:gd name="connsiteY18" fmla="*/ 1133474 h 1133474"/>
              <a:gd name="connsiteX19" fmla="*/ 3546475 w 7092950"/>
              <a:gd name="connsiteY19" fmla="*/ 1133474 h 1133474"/>
              <a:gd name="connsiteX20" fmla="*/ 2813537 w 7092950"/>
              <a:gd name="connsiteY20" fmla="*/ 1133474 h 1133474"/>
              <a:gd name="connsiteX21" fmla="*/ 2080599 w 7092950"/>
              <a:gd name="connsiteY21" fmla="*/ 1133474 h 1133474"/>
              <a:gd name="connsiteX22" fmla="*/ 1631379 w 7092950"/>
              <a:gd name="connsiteY22" fmla="*/ 1133474 h 1133474"/>
              <a:gd name="connsiteX23" fmla="*/ 1111229 w 7092950"/>
              <a:gd name="connsiteY23" fmla="*/ 1133474 h 1133474"/>
              <a:gd name="connsiteX24" fmla="*/ 0 w 7092950"/>
              <a:gd name="connsiteY24" fmla="*/ 1133474 h 1133474"/>
              <a:gd name="connsiteX25" fmla="*/ 0 w 7092950"/>
              <a:gd name="connsiteY25" fmla="*/ 578072 h 1133474"/>
              <a:gd name="connsiteX26" fmla="*/ 0 w 7092950"/>
              <a:gd name="connsiteY26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47324" y="-6654"/>
                  <a:pt x="580306" y="84400"/>
                  <a:pt x="732938" y="0"/>
                </a:cubicBezTo>
                <a:cubicBezTo>
                  <a:pt x="885570" y="-84400"/>
                  <a:pt x="1151319" y="19455"/>
                  <a:pt x="1394947" y="0"/>
                </a:cubicBezTo>
                <a:cubicBezTo>
                  <a:pt x="1638575" y="-19455"/>
                  <a:pt x="1911341" y="51789"/>
                  <a:pt x="2127885" y="0"/>
                </a:cubicBezTo>
                <a:cubicBezTo>
                  <a:pt x="2344429" y="-51789"/>
                  <a:pt x="2418731" y="25201"/>
                  <a:pt x="2648035" y="0"/>
                </a:cubicBezTo>
                <a:cubicBezTo>
                  <a:pt x="2877339" y="-25201"/>
                  <a:pt x="3099094" y="20461"/>
                  <a:pt x="3380973" y="0"/>
                </a:cubicBezTo>
                <a:cubicBezTo>
                  <a:pt x="3662852" y="-20461"/>
                  <a:pt x="3686811" y="2632"/>
                  <a:pt x="3972052" y="0"/>
                </a:cubicBezTo>
                <a:cubicBezTo>
                  <a:pt x="4257293" y="-2632"/>
                  <a:pt x="4509730" y="10630"/>
                  <a:pt x="4704990" y="0"/>
                </a:cubicBezTo>
                <a:cubicBezTo>
                  <a:pt x="4900250" y="-10630"/>
                  <a:pt x="5060497" y="5657"/>
                  <a:pt x="5225140" y="0"/>
                </a:cubicBezTo>
                <a:cubicBezTo>
                  <a:pt x="5389783" y="-5657"/>
                  <a:pt x="5600712" y="44004"/>
                  <a:pt x="5745290" y="0"/>
                </a:cubicBezTo>
                <a:cubicBezTo>
                  <a:pt x="5889868" y="-44004"/>
                  <a:pt x="6009478" y="4159"/>
                  <a:pt x="6123580" y="0"/>
                </a:cubicBezTo>
                <a:cubicBezTo>
                  <a:pt x="6237682" y="-4159"/>
                  <a:pt x="6856811" y="20079"/>
                  <a:pt x="7092950" y="0"/>
                </a:cubicBezTo>
                <a:cubicBezTo>
                  <a:pt x="7126548" y="185595"/>
                  <a:pt x="7085642" y="329452"/>
                  <a:pt x="7092950" y="589406"/>
                </a:cubicBezTo>
                <a:cubicBezTo>
                  <a:pt x="7100258" y="849360"/>
                  <a:pt x="7063712" y="881232"/>
                  <a:pt x="7092950" y="1133474"/>
                </a:cubicBezTo>
                <a:cubicBezTo>
                  <a:pt x="7006626" y="1168864"/>
                  <a:pt x="6861841" y="1123924"/>
                  <a:pt x="6714659" y="1133474"/>
                </a:cubicBezTo>
                <a:cubicBezTo>
                  <a:pt x="6567477" y="1143024"/>
                  <a:pt x="6372362" y="1068384"/>
                  <a:pt x="6052651" y="1133474"/>
                </a:cubicBezTo>
                <a:cubicBezTo>
                  <a:pt x="5732940" y="1198564"/>
                  <a:pt x="5634461" y="1121515"/>
                  <a:pt x="5390642" y="1133474"/>
                </a:cubicBezTo>
                <a:cubicBezTo>
                  <a:pt x="5146823" y="1145433"/>
                  <a:pt x="5080055" y="1089515"/>
                  <a:pt x="4870492" y="1133474"/>
                </a:cubicBezTo>
                <a:cubicBezTo>
                  <a:pt x="4660929" y="1177433"/>
                  <a:pt x="4415756" y="1109445"/>
                  <a:pt x="4279413" y="1133474"/>
                </a:cubicBezTo>
                <a:cubicBezTo>
                  <a:pt x="4143070" y="1157503"/>
                  <a:pt x="3771876" y="1082839"/>
                  <a:pt x="3546475" y="1133474"/>
                </a:cubicBezTo>
                <a:cubicBezTo>
                  <a:pt x="3321074" y="1184109"/>
                  <a:pt x="2999244" y="1072402"/>
                  <a:pt x="2813537" y="1133474"/>
                </a:cubicBezTo>
                <a:cubicBezTo>
                  <a:pt x="2627830" y="1194546"/>
                  <a:pt x="2272314" y="1128461"/>
                  <a:pt x="2080599" y="1133474"/>
                </a:cubicBezTo>
                <a:cubicBezTo>
                  <a:pt x="1888884" y="1138487"/>
                  <a:pt x="1793052" y="1126298"/>
                  <a:pt x="1631379" y="1133474"/>
                </a:cubicBezTo>
                <a:cubicBezTo>
                  <a:pt x="1469706" y="1140650"/>
                  <a:pt x="1352428" y="1124866"/>
                  <a:pt x="1111229" y="1133474"/>
                </a:cubicBezTo>
                <a:cubicBezTo>
                  <a:pt x="870030" y="1142082"/>
                  <a:pt x="277678" y="1040299"/>
                  <a:pt x="0" y="1133474"/>
                </a:cubicBezTo>
                <a:cubicBezTo>
                  <a:pt x="-3411" y="969465"/>
                  <a:pt x="63783" y="841987"/>
                  <a:pt x="0" y="578072"/>
                </a:cubicBezTo>
                <a:cubicBezTo>
                  <a:pt x="-63783" y="314157"/>
                  <a:pt x="13097" y="149182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86413" y="-11146"/>
                  <a:pt x="341005" y="8083"/>
                  <a:pt x="449220" y="0"/>
                </a:cubicBezTo>
                <a:cubicBezTo>
                  <a:pt x="557435" y="-8083"/>
                  <a:pt x="644440" y="34467"/>
                  <a:pt x="827511" y="0"/>
                </a:cubicBezTo>
                <a:cubicBezTo>
                  <a:pt x="1010582" y="-34467"/>
                  <a:pt x="1313434" y="66560"/>
                  <a:pt x="1489519" y="0"/>
                </a:cubicBezTo>
                <a:cubicBezTo>
                  <a:pt x="1665604" y="-66560"/>
                  <a:pt x="1790474" y="3086"/>
                  <a:pt x="1938740" y="0"/>
                </a:cubicBezTo>
                <a:cubicBezTo>
                  <a:pt x="2087006" y="-3086"/>
                  <a:pt x="2300826" y="11293"/>
                  <a:pt x="2600748" y="0"/>
                </a:cubicBezTo>
                <a:cubicBezTo>
                  <a:pt x="2900670" y="-11293"/>
                  <a:pt x="3081783" y="83334"/>
                  <a:pt x="3333687" y="0"/>
                </a:cubicBezTo>
                <a:cubicBezTo>
                  <a:pt x="3585591" y="-83334"/>
                  <a:pt x="3669945" y="16070"/>
                  <a:pt x="3853836" y="0"/>
                </a:cubicBezTo>
                <a:cubicBezTo>
                  <a:pt x="4037727" y="-16070"/>
                  <a:pt x="4330332" y="64602"/>
                  <a:pt x="4586774" y="0"/>
                </a:cubicBezTo>
                <a:cubicBezTo>
                  <a:pt x="4843216" y="-64602"/>
                  <a:pt x="4839053" y="1918"/>
                  <a:pt x="5035995" y="0"/>
                </a:cubicBezTo>
                <a:cubicBezTo>
                  <a:pt x="5232937" y="-1918"/>
                  <a:pt x="5418137" y="35304"/>
                  <a:pt x="5627074" y="0"/>
                </a:cubicBezTo>
                <a:cubicBezTo>
                  <a:pt x="5836011" y="-35304"/>
                  <a:pt x="6112892" y="64453"/>
                  <a:pt x="6289082" y="0"/>
                </a:cubicBezTo>
                <a:cubicBezTo>
                  <a:pt x="6465272" y="-64453"/>
                  <a:pt x="6883790" y="54650"/>
                  <a:pt x="7092950" y="0"/>
                </a:cubicBezTo>
                <a:cubicBezTo>
                  <a:pt x="7094108" y="152243"/>
                  <a:pt x="7072087" y="300651"/>
                  <a:pt x="7092950" y="578072"/>
                </a:cubicBezTo>
                <a:cubicBezTo>
                  <a:pt x="7113813" y="855493"/>
                  <a:pt x="7037485" y="878870"/>
                  <a:pt x="7092950" y="1133474"/>
                </a:cubicBezTo>
                <a:cubicBezTo>
                  <a:pt x="6965625" y="1140550"/>
                  <a:pt x="6728446" y="1104682"/>
                  <a:pt x="6572800" y="1133474"/>
                </a:cubicBezTo>
                <a:cubicBezTo>
                  <a:pt x="6417154" y="1162266"/>
                  <a:pt x="6264858" y="1110337"/>
                  <a:pt x="5981721" y="1133474"/>
                </a:cubicBezTo>
                <a:cubicBezTo>
                  <a:pt x="5698584" y="1156611"/>
                  <a:pt x="5577868" y="1118657"/>
                  <a:pt x="5390642" y="1133474"/>
                </a:cubicBezTo>
                <a:cubicBezTo>
                  <a:pt x="5203416" y="1148291"/>
                  <a:pt x="5117521" y="1111810"/>
                  <a:pt x="4941422" y="1133474"/>
                </a:cubicBezTo>
                <a:cubicBezTo>
                  <a:pt x="4765323" y="1155138"/>
                  <a:pt x="4575172" y="1088940"/>
                  <a:pt x="4350343" y="1133474"/>
                </a:cubicBezTo>
                <a:cubicBezTo>
                  <a:pt x="4125514" y="1178008"/>
                  <a:pt x="3966668" y="1088219"/>
                  <a:pt x="3830193" y="1133474"/>
                </a:cubicBezTo>
                <a:cubicBezTo>
                  <a:pt x="3693718" y="1178729"/>
                  <a:pt x="3416864" y="1126712"/>
                  <a:pt x="3239114" y="1133474"/>
                </a:cubicBezTo>
                <a:cubicBezTo>
                  <a:pt x="3061364" y="1140236"/>
                  <a:pt x="2927917" y="1075181"/>
                  <a:pt x="2718964" y="1133474"/>
                </a:cubicBezTo>
                <a:cubicBezTo>
                  <a:pt x="2510011" y="1191767"/>
                  <a:pt x="2520225" y="1097675"/>
                  <a:pt x="2340673" y="1133474"/>
                </a:cubicBezTo>
                <a:cubicBezTo>
                  <a:pt x="2161121" y="1169273"/>
                  <a:pt x="2144874" y="1133433"/>
                  <a:pt x="1962383" y="1133474"/>
                </a:cubicBezTo>
                <a:cubicBezTo>
                  <a:pt x="1779892" y="1133515"/>
                  <a:pt x="1592628" y="1094236"/>
                  <a:pt x="1371304" y="1133474"/>
                </a:cubicBezTo>
                <a:cubicBezTo>
                  <a:pt x="1149980" y="1172712"/>
                  <a:pt x="956473" y="1059368"/>
                  <a:pt x="638365" y="1133474"/>
                </a:cubicBezTo>
                <a:cubicBezTo>
                  <a:pt x="320257" y="1207580"/>
                  <a:pt x="182881" y="1104919"/>
                  <a:pt x="0" y="1133474"/>
                </a:cubicBezTo>
                <a:cubicBezTo>
                  <a:pt x="-25618" y="920748"/>
                  <a:pt x="58709" y="841235"/>
                  <a:pt x="0" y="600741"/>
                </a:cubicBezTo>
                <a:cubicBezTo>
                  <a:pt x="-58709" y="360247"/>
                  <a:pt x="47992" y="23930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019730445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589089"/>
            <a:ext cx="6610350" cy="87442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D4C93"/>
                </a:solidFill>
              </a:rPr>
              <a:t>Why do you think we should spend time learning about how to improve our well-being?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1422400" y="2554578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Research shows that people with high levels of well-being are: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9F20E6-0B95-4752-8289-AA98EA2E6DD6}"/>
              </a:ext>
            </a:extLst>
          </p:cNvPr>
          <p:cNvSpPr txBox="1">
            <a:spLocks/>
          </p:cNvSpPr>
          <p:nvPr/>
        </p:nvSpPr>
        <p:spPr>
          <a:xfrm>
            <a:off x="1602296" y="3093533"/>
            <a:ext cx="5594350" cy="2855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dirty="0">
                <a:solidFill>
                  <a:srgbClr val="0D4C93"/>
                </a:solidFill>
              </a:rPr>
              <a:t>Happier</a:t>
            </a:r>
          </a:p>
          <a:p>
            <a:r>
              <a:rPr lang="en-GB" sz="2000" b="1" i="1" dirty="0">
                <a:solidFill>
                  <a:srgbClr val="0D4C93"/>
                </a:solidFill>
              </a:rPr>
              <a:t>More resilient</a:t>
            </a:r>
          </a:p>
          <a:p>
            <a:r>
              <a:rPr lang="en-GB" sz="2000" b="1" i="1" dirty="0">
                <a:solidFill>
                  <a:srgbClr val="0D4C93"/>
                </a:solidFill>
              </a:rPr>
              <a:t>More successful in life</a:t>
            </a:r>
          </a:p>
          <a:p>
            <a:r>
              <a:rPr lang="en-GB" sz="2000" b="1" i="1" dirty="0">
                <a:solidFill>
                  <a:srgbClr val="0D4C93"/>
                </a:solidFill>
              </a:rPr>
              <a:t>Healthier</a:t>
            </a:r>
          </a:p>
          <a:p>
            <a:r>
              <a:rPr lang="en-GB" sz="2000" b="1" i="1" dirty="0">
                <a:solidFill>
                  <a:srgbClr val="0D4C93"/>
                </a:solidFill>
              </a:rPr>
              <a:t>More confident</a:t>
            </a:r>
          </a:p>
          <a:p>
            <a:r>
              <a:rPr lang="en-GB" sz="2000" b="1" i="1" dirty="0">
                <a:solidFill>
                  <a:srgbClr val="0D4C93"/>
                </a:solidFill>
              </a:rPr>
              <a:t>More caring and more helpful to others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4AF46-7C8F-46EF-92EA-80EC53F6B796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3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69E904A-DBB5-4E82-8400-DAFA636FE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53" y="3048000"/>
            <a:ext cx="2261301" cy="2864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8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662009 w 7092950"/>
              <a:gd name="connsiteY1" fmla="*/ 0 h 1133474"/>
              <a:gd name="connsiteX2" fmla="*/ 1182158 w 7092950"/>
              <a:gd name="connsiteY2" fmla="*/ 0 h 1133474"/>
              <a:gd name="connsiteX3" fmla="*/ 1773238 w 7092950"/>
              <a:gd name="connsiteY3" fmla="*/ 0 h 1133474"/>
              <a:gd name="connsiteX4" fmla="*/ 2364317 w 7092950"/>
              <a:gd name="connsiteY4" fmla="*/ 0 h 1133474"/>
              <a:gd name="connsiteX5" fmla="*/ 3026325 w 7092950"/>
              <a:gd name="connsiteY5" fmla="*/ 0 h 1133474"/>
              <a:gd name="connsiteX6" fmla="*/ 3617405 w 7092950"/>
              <a:gd name="connsiteY6" fmla="*/ 0 h 1133474"/>
              <a:gd name="connsiteX7" fmla="*/ 4066625 w 7092950"/>
              <a:gd name="connsiteY7" fmla="*/ 0 h 1133474"/>
              <a:gd name="connsiteX8" fmla="*/ 4657704 w 7092950"/>
              <a:gd name="connsiteY8" fmla="*/ 0 h 1133474"/>
              <a:gd name="connsiteX9" fmla="*/ 5390642 w 7092950"/>
              <a:gd name="connsiteY9" fmla="*/ 0 h 1133474"/>
              <a:gd name="connsiteX10" fmla="*/ 5981721 w 7092950"/>
              <a:gd name="connsiteY10" fmla="*/ 0 h 1133474"/>
              <a:gd name="connsiteX11" fmla="*/ 7092950 w 7092950"/>
              <a:gd name="connsiteY11" fmla="*/ 0 h 1133474"/>
              <a:gd name="connsiteX12" fmla="*/ 7092950 w 7092950"/>
              <a:gd name="connsiteY12" fmla="*/ 589406 h 1133474"/>
              <a:gd name="connsiteX13" fmla="*/ 7092950 w 7092950"/>
              <a:gd name="connsiteY13" fmla="*/ 1133474 h 1133474"/>
              <a:gd name="connsiteX14" fmla="*/ 6501871 w 7092950"/>
              <a:gd name="connsiteY14" fmla="*/ 1133474 h 1133474"/>
              <a:gd name="connsiteX15" fmla="*/ 5839862 w 7092950"/>
              <a:gd name="connsiteY15" fmla="*/ 1133474 h 1133474"/>
              <a:gd name="connsiteX16" fmla="*/ 5106924 w 7092950"/>
              <a:gd name="connsiteY16" fmla="*/ 1133474 h 1133474"/>
              <a:gd name="connsiteX17" fmla="*/ 4586774 w 7092950"/>
              <a:gd name="connsiteY17" fmla="*/ 1133474 h 1133474"/>
              <a:gd name="connsiteX18" fmla="*/ 4208484 w 7092950"/>
              <a:gd name="connsiteY18" fmla="*/ 1133474 h 1133474"/>
              <a:gd name="connsiteX19" fmla="*/ 3475546 w 7092950"/>
              <a:gd name="connsiteY19" fmla="*/ 1133474 h 1133474"/>
              <a:gd name="connsiteX20" fmla="*/ 2813537 w 7092950"/>
              <a:gd name="connsiteY20" fmla="*/ 1133474 h 1133474"/>
              <a:gd name="connsiteX21" fmla="*/ 2364317 w 7092950"/>
              <a:gd name="connsiteY21" fmla="*/ 1133474 h 1133474"/>
              <a:gd name="connsiteX22" fmla="*/ 1773238 w 7092950"/>
              <a:gd name="connsiteY22" fmla="*/ 1133474 h 1133474"/>
              <a:gd name="connsiteX23" fmla="*/ 1394947 w 7092950"/>
              <a:gd name="connsiteY23" fmla="*/ 1133474 h 1133474"/>
              <a:gd name="connsiteX24" fmla="*/ 803868 w 7092950"/>
              <a:gd name="connsiteY24" fmla="*/ 1133474 h 1133474"/>
              <a:gd name="connsiteX25" fmla="*/ 0 w 7092950"/>
              <a:gd name="connsiteY25" fmla="*/ 1133474 h 1133474"/>
              <a:gd name="connsiteX26" fmla="*/ 0 w 7092950"/>
              <a:gd name="connsiteY26" fmla="*/ 600741 h 1133474"/>
              <a:gd name="connsiteX27" fmla="*/ 0 w 7092950"/>
              <a:gd name="connsiteY27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42921" y="-24473"/>
                  <a:pt x="405787" y="59306"/>
                  <a:pt x="662009" y="0"/>
                </a:cubicBezTo>
                <a:cubicBezTo>
                  <a:pt x="918231" y="-59306"/>
                  <a:pt x="1018945" y="59355"/>
                  <a:pt x="1182158" y="0"/>
                </a:cubicBezTo>
                <a:cubicBezTo>
                  <a:pt x="1345371" y="-59355"/>
                  <a:pt x="1503235" y="49708"/>
                  <a:pt x="1773238" y="0"/>
                </a:cubicBezTo>
                <a:cubicBezTo>
                  <a:pt x="2043241" y="-49708"/>
                  <a:pt x="2220919" y="62296"/>
                  <a:pt x="2364317" y="0"/>
                </a:cubicBezTo>
                <a:cubicBezTo>
                  <a:pt x="2507715" y="-62296"/>
                  <a:pt x="2891278" y="23192"/>
                  <a:pt x="3026325" y="0"/>
                </a:cubicBezTo>
                <a:cubicBezTo>
                  <a:pt x="3161372" y="-23192"/>
                  <a:pt x="3481677" y="47901"/>
                  <a:pt x="3617405" y="0"/>
                </a:cubicBezTo>
                <a:cubicBezTo>
                  <a:pt x="3753133" y="-47901"/>
                  <a:pt x="3921335" y="46184"/>
                  <a:pt x="4066625" y="0"/>
                </a:cubicBezTo>
                <a:cubicBezTo>
                  <a:pt x="4211915" y="-46184"/>
                  <a:pt x="4538841" y="24248"/>
                  <a:pt x="4657704" y="0"/>
                </a:cubicBezTo>
                <a:cubicBezTo>
                  <a:pt x="4776567" y="-24248"/>
                  <a:pt x="5039376" y="15916"/>
                  <a:pt x="5390642" y="0"/>
                </a:cubicBezTo>
                <a:cubicBezTo>
                  <a:pt x="5741908" y="-15916"/>
                  <a:pt x="5762168" y="9348"/>
                  <a:pt x="5981721" y="0"/>
                </a:cubicBezTo>
                <a:cubicBezTo>
                  <a:pt x="6201274" y="-9348"/>
                  <a:pt x="6651503" y="71723"/>
                  <a:pt x="7092950" y="0"/>
                </a:cubicBezTo>
                <a:cubicBezTo>
                  <a:pt x="7112311" y="283665"/>
                  <a:pt x="7056889" y="343921"/>
                  <a:pt x="7092950" y="589406"/>
                </a:cubicBezTo>
                <a:cubicBezTo>
                  <a:pt x="7129011" y="834891"/>
                  <a:pt x="7038154" y="949887"/>
                  <a:pt x="7092950" y="1133474"/>
                </a:cubicBezTo>
                <a:cubicBezTo>
                  <a:pt x="6879156" y="1198331"/>
                  <a:pt x="6763706" y="1128153"/>
                  <a:pt x="6501871" y="1133474"/>
                </a:cubicBezTo>
                <a:cubicBezTo>
                  <a:pt x="6240036" y="1138795"/>
                  <a:pt x="6107239" y="1122701"/>
                  <a:pt x="5839862" y="1133474"/>
                </a:cubicBezTo>
                <a:cubicBezTo>
                  <a:pt x="5572485" y="1144247"/>
                  <a:pt x="5330435" y="1052569"/>
                  <a:pt x="5106924" y="1133474"/>
                </a:cubicBezTo>
                <a:cubicBezTo>
                  <a:pt x="4883413" y="1214379"/>
                  <a:pt x="4707300" y="1103091"/>
                  <a:pt x="4586774" y="1133474"/>
                </a:cubicBezTo>
                <a:cubicBezTo>
                  <a:pt x="4466248" y="1163857"/>
                  <a:pt x="4344288" y="1091554"/>
                  <a:pt x="4208484" y="1133474"/>
                </a:cubicBezTo>
                <a:cubicBezTo>
                  <a:pt x="4072680" y="1175394"/>
                  <a:pt x="3703593" y="1116050"/>
                  <a:pt x="3475546" y="1133474"/>
                </a:cubicBezTo>
                <a:cubicBezTo>
                  <a:pt x="3247499" y="1150898"/>
                  <a:pt x="3020901" y="1082539"/>
                  <a:pt x="2813537" y="1133474"/>
                </a:cubicBezTo>
                <a:cubicBezTo>
                  <a:pt x="2606173" y="1184409"/>
                  <a:pt x="2471295" y="1113564"/>
                  <a:pt x="2364317" y="1133474"/>
                </a:cubicBezTo>
                <a:cubicBezTo>
                  <a:pt x="2257339" y="1153384"/>
                  <a:pt x="1937955" y="1099638"/>
                  <a:pt x="1773238" y="1133474"/>
                </a:cubicBezTo>
                <a:cubicBezTo>
                  <a:pt x="1608521" y="1167310"/>
                  <a:pt x="1530137" y="1115631"/>
                  <a:pt x="1394947" y="1133474"/>
                </a:cubicBezTo>
                <a:cubicBezTo>
                  <a:pt x="1259757" y="1151317"/>
                  <a:pt x="934507" y="1069923"/>
                  <a:pt x="803868" y="1133474"/>
                </a:cubicBezTo>
                <a:cubicBezTo>
                  <a:pt x="673229" y="1197025"/>
                  <a:pt x="352072" y="1106641"/>
                  <a:pt x="0" y="1133474"/>
                </a:cubicBezTo>
                <a:cubicBezTo>
                  <a:pt x="-36604" y="918224"/>
                  <a:pt x="27319" y="833802"/>
                  <a:pt x="0" y="600741"/>
                </a:cubicBezTo>
                <a:cubicBezTo>
                  <a:pt x="-27319" y="367680"/>
                  <a:pt x="38728" y="196065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284629" y="-29729"/>
                  <a:pt x="487527" y="51817"/>
                  <a:pt x="662009" y="0"/>
                </a:cubicBezTo>
                <a:cubicBezTo>
                  <a:pt x="836491" y="-51817"/>
                  <a:pt x="983692" y="65207"/>
                  <a:pt x="1253088" y="0"/>
                </a:cubicBezTo>
                <a:cubicBezTo>
                  <a:pt x="1522484" y="-65207"/>
                  <a:pt x="1712409" y="39646"/>
                  <a:pt x="1844167" y="0"/>
                </a:cubicBezTo>
                <a:cubicBezTo>
                  <a:pt x="1975925" y="-39646"/>
                  <a:pt x="2174734" y="65802"/>
                  <a:pt x="2435246" y="0"/>
                </a:cubicBezTo>
                <a:cubicBezTo>
                  <a:pt x="2695758" y="-65802"/>
                  <a:pt x="2850414" y="23958"/>
                  <a:pt x="3026325" y="0"/>
                </a:cubicBezTo>
                <a:cubicBezTo>
                  <a:pt x="3202236" y="-23958"/>
                  <a:pt x="3397432" y="6763"/>
                  <a:pt x="3759263" y="0"/>
                </a:cubicBezTo>
                <a:cubicBezTo>
                  <a:pt x="4121094" y="-6763"/>
                  <a:pt x="4027166" y="47708"/>
                  <a:pt x="4208484" y="0"/>
                </a:cubicBezTo>
                <a:cubicBezTo>
                  <a:pt x="4389802" y="-47708"/>
                  <a:pt x="4449063" y="27527"/>
                  <a:pt x="4657704" y="0"/>
                </a:cubicBezTo>
                <a:cubicBezTo>
                  <a:pt x="4866345" y="-27527"/>
                  <a:pt x="5029239" y="56861"/>
                  <a:pt x="5177854" y="0"/>
                </a:cubicBezTo>
                <a:cubicBezTo>
                  <a:pt x="5326469" y="-56861"/>
                  <a:pt x="5671687" y="15832"/>
                  <a:pt x="5910792" y="0"/>
                </a:cubicBezTo>
                <a:cubicBezTo>
                  <a:pt x="6149897" y="-15832"/>
                  <a:pt x="6380408" y="32907"/>
                  <a:pt x="6501871" y="0"/>
                </a:cubicBezTo>
                <a:cubicBezTo>
                  <a:pt x="6623334" y="-32907"/>
                  <a:pt x="6906065" y="49955"/>
                  <a:pt x="7092950" y="0"/>
                </a:cubicBezTo>
                <a:cubicBezTo>
                  <a:pt x="7115815" y="129631"/>
                  <a:pt x="7072276" y="381500"/>
                  <a:pt x="7092950" y="544068"/>
                </a:cubicBezTo>
                <a:cubicBezTo>
                  <a:pt x="7113624" y="706636"/>
                  <a:pt x="7030174" y="980945"/>
                  <a:pt x="7092950" y="1133474"/>
                </a:cubicBezTo>
                <a:cubicBezTo>
                  <a:pt x="6962660" y="1148180"/>
                  <a:pt x="6763401" y="1103914"/>
                  <a:pt x="6572800" y="1133474"/>
                </a:cubicBezTo>
                <a:cubicBezTo>
                  <a:pt x="6382199" y="1163034"/>
                  <a:pt x="6257664" y="1071690"/>
                  <a:pt x="5981721" y="1133474"/>
                </a:cubicBezTo>
                <a:cubicBezTo>
                  <a:pt x="5705778" y="1195258"/>
                  <a:pt x="5605239" y="1119983"/>
                  <a:pt x="5319713" y="1133474"/>
                </a:cubicBezTo>
                <a:cubicBezTo>
                  <a:pt x="5034187" y="1146965"/>
                  <a:pt x="4747975" y="1073658"/>
                  <a:pt x="4586774" y="1133474"/>
                </a:cubicBezTo>
                <a:cubicBezTo>
                  <a:pt x="4425573" y="1193290"/>
                  <a:pt x="4353674" y="1095317"/>
                  <a:pt x="4208484" y="1133474"/>
                </a:cubicBezTo>
                <a:cubicBezTo>
                  <a:pt x="4063294" y="1171631"/>
                  <a:pt x="3856143" y="1076248"/>
                  <a:pt x="3688334" y="1133474"/>
                </a:cubicBezTo>
                <a:cubicBezTo>
                  <a:pt x="3520525" y="1190700"/>
                  <a:pt x="3334926" y="1116917"/>
                  <a:pt x="3026325" y="1133474"/>
                </a:cubicBezTo>
                <a:cubicBezTo>
                  <a:pt x="2717724" y="1150031"/>
                  <a:pt x="2491675" y="1069573"/>
                  <a:pt x="2293387" y="1133474"/>
                </a:cubicBezTo>
                <a:cubicBezTo>
                  <a:pt x="2095099" y="1197375"/>
                  <a:pt x="1834022" y="1131175"/>
                  <a:pt x="1702308" y="1133474"/>
                </a:cubicBezTo>
                <a:cubicBezTo>
                  <a:pt x="1570594" y="1135773"/>
                  <a:pt x="1510698" y="1110240"/>
                  <a:pt x="1324017" y="1133474"/>
                </a:cubicBezTo>
                <a:cubicBezTo>
                  <a:pt x="1137336" y="1156708"/>
                  <a:pt x="947632" y="1104033"/>
                  <a:pt x="732938" y="1133474"/>
                </a:cubicBezTo>
                <a:cubicBezTo>
                  <a:pt x="518244" y="1162915"/>
                  <a:pt x="259777" y="1071553"/>
                  <a:pt x="0" y="1133474"/>
                </a:cubicBezTo>
                <a:cubicBezTo>
                  <a:pt x="-15856" y="858994"/>
                  <a:pt x="34434" y="805092"/>
                  <a:pt x="0" y="555402"/>
                </a:cubicBezTo>
                <a:cubicBezTo>
                  <a:pt x="-34434" y="305712"/>
                  <a:pt x="43173" y="232729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3494078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589089"/>
            <a:ext cx="6610350" cy="849311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0D4C93"/>
                </a:solidFill>
              </a:rPr>
              <a:t>Did you know that adolescence is an especially important time for you to learn about well-being?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1422400" y="2554578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00" dirty="0">
                <a:solidFill>
                  <a:srgbClr val="002060"/>
                </a:solidFill>
              </a:rPr>
              <a:t>Why do you think that is?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C4D4ED-F837-405B-ADAD-0955DF63A913}"/>
              </a:ext>
            </a:extLst>
          </p:cNvPr>
          <p:cNvSpPr txBox="1">
            <a:spLocks/>
          </p:cNvSpPr>
          <p:nvPr/>
        </p:nvSpPr>
        <p:spPr>
          <a:xfrm>
            <a:off x="1422400" y="3027295"/>
            <a:ext cx="6610350" cy="4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00" b="1" i="1" dirty="0">
                <a:solidFill>
                  <a:srgbClr val="0D4C93"/>
                </a:solidFill>
              </a:rPr>
              <a:t>It’s because during adolescence you: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9F20E6-0B95-4752-8289-AA98EA2E6DD6}"/>
              </a:ext>
            </a:extLst>
          </p:cNvPr>
          <p:cNvSpPr txBox="1">
            <a:spLocks/>
          </p:cNvSpPr>
          <p:nvPr/>
        </p:nvSpPr>
        <p:spPr>
          <a:xfrm>
            <a:off x="1990500" y="3620656"/>
            <a:ext cx="5162999" cy="184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D4C93"/>
              </a:buClr>
            </a:pPr>
            <a:r>
              <a:rPr lang="en-GB" sz="2000" b="1" dirty="0">
                <a:solidFill>
                  <a:srgbClr val="0070C0"/>
                </a:solidFill>
              </a:rPr>
              <a:t>  </a:t>
            </a:r>
            <a:r>
              <a:rPr lang="en-GB" sz="2000" b="1" dirty="0">
                <a:solidFill>
                  <a:srgbClr val="0D4C93"/>
                </a:solidFill>
              </a:rPr>
              <a:t>Face a lot of changes</a:t>
            </a:r>
          </a:p>
          <a:p>
            <a:pPr>
              <a:lnSpc>
                <a:spcPct val="100000"/>
              </a:lnSpc>
              <a:buClr>
                <a:srgbClr val="0D4C93"/>
              </a:buClr>
            </a:pPr>
            <a:r>
              <a:rPr lang="en-GB" sz="2000" b="1" dirty="0">
                <a:solidFill>
                  <a:srgbClr val="0D4C93"/>
                </a:solidFill>
              </a:rPr>
              <a:t>  Have more challenges</a:t>
            </a:r>
          </a:p>
          <a:p>
            <a:pPr>
              <a:lnSpc>
                <a:spcPct val="100000"/>
              </a:lnSpc>
              <a:buClr>
                <a:srgbClr val="0D4C93"/>
              </a:buClr>
            </a:pPr>
            <a:r>
              <a:rPr lang="en-GB" sz="2000" b="1" dirty="0">
                <a:solidFill>
                  <a:srgbClr val="0D4C93"/>
                </a:solidFill>
              </a:rPr>
              <a:t>  Have more opportunities</a:t>
            </a:r>
          </a:p>
          <a:p>
            <a:pPr>
              <a:lnSpc>
                <a:spcPct val="100000"/>
              </a:lnSpc>
              <a:buClr>
                <a:srgbClr val="0D4C93"/>
              </a:buClr>
            </a:pPr>
            <a:r>
              <a:rPr lang="en-GB" sz="2000" b="1" dirty="0">
                <a:solidFill>
                  <a:srgbClr val="0D4C93"/>
                </a:solidFill>
              </a:rPr>
              <a:t>  Develop habits that will last into adulthood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FA254-8387-42E5-AE07-6506FF35F8E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1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509577"/>
            <a:ext cx="6610350" cy="849311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GB" sz="2400" i="1" dirty="0"/>
              <a:t>Let’s learn a little about the </a:t>
            </a:r>
            <a:br>
              <a:rPr lang="en-GB" sz="2400" i="1" dirty="0"/>
            </a:br>
            <a:r>
              <a:rPr lang="en-GB" sz="2400" b="1" i="1" dirty="0">
                <a:solidFill>
                  <a:srgbClr val="0D4C93"/>
                </a:solidFill>
              </a:rPr>
              <a:t>Wired for Well-Being Programme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1800493" y="2320586"/>
            <a:ext cx="6473557" cy="2828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/>
              <a:t> 8 Lessons </a:t>
            </a:r>
          </a:p>
          <a:p>
            <a:pPr>
              <a:defRPr/>
            </a:pPr>
            <a:r>
              <a:rPr lang="en-GB" sz="2000" dirty="0"/>
              <a:t> New well-being </a:t>
            </a:r>
            <a:r>
              <a:rPr lang="en-GB" sz="2000" b="1" dirty="0">
                <a:solidFill>
                  <a:srgbClr val="0D4C93"/>
                </a:solidFill>
              </a:rPr>
              <a:t>skill</a:t>
            </a:r>
            <a:r>
              <a:rPr lang="en-GB" sz="2000" dirty="0"/>
              <a:t> in each lesson</a:t>
            </a:r>
            <a:endParaRPr lang="en-GB" sz="2000" i="1" dirty="0"/>
          </a:p>
          <a:p>
            <a:pPr>
              <a:defRPr/>
            </a:pPr>
            <a:r>
              <a:rPr lang="en-GB" sz="2000" dirty="0"/>
              <a:t> 2 activities per lesson in your </a:t>
            </a:r>
            <a:r>
              <a:rPr lang="en-GB" sz="2000" b="1" dirty="0">
                <a:solidFill>
                  <a:srgbClr val="0D4C93"/>
                </a:solidFill>
              </a:rPr>
              <a:t>Pupil Book</a:t>
            </a:r>
          </a:p>
          <a:p>
            <a:pPr>
              <a:defRPr/>
            </a:pPr>
            <a:r>
              <a:rPr lang="en-GB" sz="2000" dirty="0"/>
              <a:t>Your </a:t>
            </a:r>
            <a:r>
              <a:rPr lang="en-GB" sz="2000" b="1" dirty="0">
                <a:solidFill>
                  <a:srgbClr val="0D4C93"/>
                </a:solidFill>
              </a:rPr>
              <a:t>goal</a:t>
            </a:r>
            <a:r>
              <a:rPr lang="en-GB" sz="2000" dirty="0"/>
              <a:t> is to try the skill out for the week, reflect on how it affects </a:t>
            </a:r>
            <a:r>
              <a:rPr lang="en-GB" sz="2000" b="1" dirty="0">
                <a:solidFill>
                  <a:srgbClr val="0D4C93"/>
                </a:solidFill>
              </a:rPr>
              <a:t>your mood and well-being </a:t>
            </a:r>
            <a:r>
              <a:rPr lang="en-GB" sz="2000" dirty="0"/>
              <a:t>and record it in your </a:t>
            </a:r>
            <a:r>
              <a:rPr lang="en-GB" sz="2000" b="1" dirty="0">
                <a:solidFill>
                  <a:srgbClr val="0D4C93"/>
                </a:solidFill>
              </a:rPr>
              <a:t>Pupil Book</a:t>
            </a:r>
            <a:endParaRPr lang="en-GB" sz="2000" b="1" i="1" dirty="0">
              <a:solidFill>
                <a:srgbClr val="0D4C93"/>
              </a:solidFill>
            </a:endParaRPr>
          </a:p>
          <a:p>
            <a:pPr>
              <a:defRPr/>
            </a:pPr>
            <a:r>
              <a:rPr lang="en-GB" sz="2000" dirty="0"/>
              <a:t>Like any new skill, it takes time and effort to see results and improvements!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C4D4ED-F837-405B-ADAD-0955DF63A913}"/>
              </a:ext>
            </a:extLst>
          </p:cNvPr>
          <p:cNvSpPr txBox="1">
            <a:spLocks/>
          </p:cNvSpPr>
          <p:nvPr/>
        </p:nvSpPr>
        <p:spPr>
          <a:xfrm>
            <a:off x="1663700" y="5164978"/>
            <a:ext cx="6610350" cy="849311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800"/>
              </a:spcBef>
              <a:buNone/>
              <a:defRPr/>
            </a:pPr>
            <a:r>
              <a:rPr lang="en-GB" sz="2400" b="1" i="1" dirty="0">
                <a:solidFill>
                  <a:srgbClr val="E20000"/>
                </a:solidFill>
                <a:latin typeface="Comic Sans MS" panose="030F0702030302020204" pitchFamily="66" charset="0"/>
              </a:rPr>
              <a:t>The more effort you put in, </a:t>
            </a:r>
            <a:br>
              <a:rPr lang="en-GB" sz="2400" b="1" i="1" dirty="0">
                <a:solidFill>
                  <a:srgbClr val="E20000"/>
                </a:solidFill>
                <a:latin typeface="Comic Sans MS" panose="030F0702030302020204" pitchFamily="66" charset="0"/>
              </a:rPr>
            </a:br>
            <a:r>
              <a:rPr lang="en-GB" sz="2400" b="1" i="1" dirty="0">
                <a:solidFill>
                  <a:srgbClr val="E20000"/>
                </a:solidFill>
                <a:latin typeface="Comic Sans MS" panose="030F0702030302020204" pitchFamily="66" charset="0"/>
              </a:rPr>
              <a:t>the more benefits you will get!</a:t>
            </a: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E0C3C55F-0A27-46B6-9045-723B6445CB93}"/>
              </a:ext>
            </a:extLst>
          </p:cNvPr>
          <p:cNvSpPr/>
          <p:nvPr/>
        </p:nvSpPr>
        <p:spPr>
          <a:xfrm>
            <a:off x="6486794" y="1889137"/>
            <a:ext cx="1924049" cy="1198562"/>
          </a:xfrm>
          <a:prstGeom prst="curvedLef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1AED0-8F16-47D1-818B-00434875A8D0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470760"/>
            <a:ext cx="3149600" cy="411833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rgbClr val="0D4C93"/>
                </a:solidFill>
                <a:latin typeface="Comic Sans MS" panose="030F0702030302020204" pitchFamily="66" charset="0"/>
              </a:rPr>
              <a:t>Well-Being Journal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8C33C-E3C0-4016-8663-DC61161D9994}"/>
              </a:ext>
            </a:extLst>
          </p:cNvPr>
          <p:cNvSpPr txBox="1">
            <a:spLocks/>
          </p:cNvSpPr>
          <p:nvPr/>
        </p:nvSpPr>
        <p:spPr>
          <a:xfrm>
            <a:off x="4718050" y="1460714"/>
            <a:ext cx="3797300" cy="3925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It’s useful for you to also use a notebook as your own personal </a:t>
            </a:r>
            <a:br>
              <a:rPr lang="en-IE" sz="2000" dirty="0"/>
            </a:br>
            <a:r>
              <a:rPr lang="en-IE" sz="2000" b="1" dirty="0">
                <a:solidFill>
                  <a:srgbClr val="0D4C93"/>
                </a:solidFill>
              </a:rPr>
              <a:t>Well-Being Journal</a:t>
            </a:r>
          </a:p>
          <a:p>
            <a:r>
              <a:rPr lang="en-IE" sz="2000" dirty="0"/>
              <a:t>Use it to reflect on and record any thoughts, quotes or ideas on a personal level</a:t>
            </a:r>
          </a:p>
          <a:p>
            <a:r>
              <a:rPr lang="en-IE" sz="2000" dirty="0"/>
              <a:t>You will also need it from Lesson 4 onwards to continue some of the activities of the programme</a:t>
            </a:r>
          </a:p>
          <a:p>
            <a:r>
              <a:rPr lang="en-IE" sz="2000" dirty="0"/>
              <a:t>There is a list of </a:t>
            </a:r>
            <a:r>
              <a:rPr lang="en-IE" sz="2000" b="1" i="1" dirty="0">
                <a:solidFill>
                  <a:srgbClr val="0D4C93"/>
                </a:solidFill>
              </a:rPr>
              <a:t>Well-Being Prompts </a:t>
            </a:r>
            <a:r>
              <a:rPr lang="en-IE" sz="2000" dirty="0"/>
              <a:t>at the back of the Pupil Book – try them out!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AC7B33-4B59-4DA5-A6F3-56FDF05AFF07}"/>
              </a:ext>
            </a:extLst>
          </p:cNvPr>
          <p:cNvSpPr txBox="1">
            <a:spLocks/>
          </p:cNvSpPr>
          <p:nvPr/>
        </p:nvSpPr>
        <p:spPr>
          <a:xfrm>
            <a:off x="1663700" y="5451840"/>
            <a:ext cx="6610350" cy="402860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IE" sz="2000" i="1" dirty="0">
                <a:latin typeface="Comic Sans MS" panose="030F0702030302020204" pitchFamily="66" charset="0"/>
              </a:rPr>
              <a:t>It’s completely </a:t>
            </a:r>
            <a:r>
              <a:rPr lang="en-IE" sz="2000" b="1" i="1" dirty="0">
                <a:solidFill>
                  <a:srgbClr val="E20000"/>
                </a:solidFill>
                <a:latin typeface="Comic Sans MS" panose="030F0702030302020204" pitchFamily="66" charset="0"/>
              </a:rPr>
              <a:t>confidential</a:t>
            </a:r>
            <a:r>
              <a:rPr lang="en-IE" sz="2000" i="1" dirty="0">
                <a:latin typeface="Comic Sans MS" panose="030F0702030302020204" pitchFamily="66" charset="0"/>
              </a:rPr>
              <a:t> for your own use at home! </a:t>
            </a:r>
          </a:p>
          <a:p>
            <a:pPr marL="0" lvl="0" indent="0" algn="ctr">
              <a:buNone/>
              <a:defRPr/>
            </a:pPr>
            <a:endParaRPr lang="en-GB" sz="2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A7A1B-5296-4DEB-8DE2-1EC5EBB50EFF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6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4D5520B-087F-4E87-B53A-7A0E006FD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962332"/>
            <a:ext cx="3240968" cy="3297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3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F456-A4A2-4312-8E41-AE2CBED2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89" y="169818"/>
            <a:ext cx="7124961" cy="1325563"/>
          </a:xfrm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  <a:endParaRPr lang="en-IE" sz="2800" dirty="0">
              <a:solidFill>
                <a:srgbClr val="E2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FCBD-CE04-4060-B0E7-A2FFB406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703" y="1263719"/>
            <a:ext cx="7124962" cy="2044917"/>
          </a:xfrm>
        </p:spPr>
        <p:txBody>
          <a:bodyPr/>
          <a:lstStyle/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dirty="0"/>
              <a:t>If you are using the </a:t>
            </a:r>
            <a:r>
              <a:rPr lang="en-GB" sz="2000" b="1" i="1" dirty="0">
                <a:solidFill>
                  <a:srgbClr val="0D4C93"/>
                </a:solidFill>
              </a:rPr>
              <a:t>Wired for </a:t>
            </a:r>
            <a:r>
              <a:rPr lang="en-GB" sz="2000" b="1" i="1">
                <a:solidFill>
                  <a:srgbClr val="0D4C93"/>
                </a:solidFill>
              </a:rPr>
              <a:t>Well-Being </a:t>
            </a:r>
            <a:r>
              <a:rPr lang="en-GB" sz="2000" b="1" dirty="0">
                <a:solidFill>
                  <a:srgbClr val="0D4C93"/>
                </a:solidFill>
              </a:rPr>
              <a:t>A</a:t>
            </a:r>
            <a:r>
              <a:rPr lang="en-GB" sz="2000" b="1">
                <a:solidFill>
                  <a:srgbClr val="0D4C93"/>
                </a:solidFill>
              </a:rPr>
              <a:t>pp</a:t>
            </a:r>
            <a:r>
              <a:rPr lang="en-GB" sz="2000" dirty="0"/>
              <a:t>, you will see that there is a </a:t>
            </a:r>
            <a:r>
              <a:rPr lang="en-GB" sz="2000" b="1" dirty="0">
                <a:solidFill>
                  <a:srgbClr val="0D4C93"/>
                </a:solidFill>
              </a:rPr>
              <a:t>journal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dirty="0"/>
              <a:t>feature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dirty="0"/>
              <a:t>on the home screen for you to use.</a:t>
            </a:r>
          </a:p>
          <a:p>
            <a:pPr marL="0" indent="0">
              <a:buNone/>
            </a:pPr>
            <a:r>
              <a:rPr lang="en-GB" sz="2000" dirty="0"/>
              <a:t>You might prefer to use this instead of the </a:t>
            </a:r>
            <a:r>
              <a:rPr lang="en-GB" sz="2000" b="1" dirty="0"/>
              <a:t>Well-Being Journal</a:t>
            </a:r>
            <a:r>
              <a:rPr lang="en-GB" sz="2000" dirty="0"/>
              <a:t>!</a:t>
            </a:r>
            <a:endParaRPr lang="en-IE" sz="20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9222388-A1EF-4D7D-9F3E-873E8D6E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901" y="3044950"/>
            <a:ext cx="1555084" cy="297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0D974-28F0-4FAC-95C8-8036E442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558" y="3075251"/>
            <a:ext cx="1555084" cy="294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87E14-1450-4AB7-AA13-029DB5ADB468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6191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416153"/>
            <a:ext cx="4018844" cy="454125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Many activities and skills </a:t>
            </a:r>
            <a:r>
              <a:rPr lang="en-GB" sz="2400" b="1" dirty="0">
                <a:solidFill>
                  <a:srgbClr val="0D4C93"/>
                </a:solidFill>
              </a:rPr>
              <a:t>improve</a:t>
            </a:r>
            <a:r>
              <a:rPr lang="en-GB" sz="2400" dirty="0"/>
              <a:t> our well-being.</a:t>
            </a:r>
          </a:p>
          <a:p>
            <a:pPr marL="0" indent="0">
              <a:buNone/>
            </a:pPr>
            <a:r>
              <a:rPr lang="en-GB" sz="2400" dirty="0"/>
              <a:t>Some can actually change or </a:t>
            </a:r>
            <a:r>
              <a:rPr lang="en-GB" sz="2400" b="1" dirty="0">
                <a:solidFill>
                  <a:srgbClr val="0D4C93"/>
                </a:solidFill>
              </a:rPr>
              <a:t>rewire</a:t>
            </a:r>
            <a:r>
              <a:rPr lang="en-GB" sz="2400" dirty="0"/>
              <a:t> the structure of our brains!</a:t>
            </a:r>
          </a:p>
          <a:p>
            <a:pPr marL="0" indent="0">
              <a:buNone/>
            </a:pPr>
            <a:r>
              <a:rPr lang="en-GB" sz="2400" dirty="0"/>
              <a:t>This is called </a:t>
            </a:r>
            <a:r>
              <a:rPr lang="en-GB" sz="2400" b="1" dirty="0">
                <a:solidFill>
                  <a:srgbClr val="0D4C93"/>
                </a:solidFill>
              </a:rPr>
              <a:t>neuroplasticity</a:t>
            </a:r>
            <a:r>
              <a:rPr lang="en-GB" sz="2400" b="1" dirty="0"/>
              <a:t> </a:t>
            </a:r>
            <a:r>
              <a:rPr lang="en-GB" sz="2400" dirty="0"/>
              <a:t>–</a:t>
            </a:r>
            <a:r>
              <a:rPr lang="en-GB" sz="2400" b="1" dirty="0"/>
              <a:t> </a:t>
            </a:r>
            <a:r>
              <a:rPr lang="en-GB" sz="2400" dirty="0"/>
              <a:t>(</a:t>
            </a:r>
            <a:r>
              <a:rPr lang="en-GB" sz="2400" i="1" dirty="0"/>
              <a:t>more in lesson 2).</a:t>
            </a:r>
          </a:p>
          <a:p>
            <a:pPr marL="0" indent="0">
              <a:buNone/>
            </a:pPr>
            <a:r>
              <a:rPr lang="en-GB" sz="2400" dirty="0"/>
              <a:t>We can learn how to become </a:t>
            </a:r>
            <a:r>
              <a:rPr lang="en-GB" sz="2400" b="1" i="1" dirty="0">
                <a:solidFill>
                  <a:srgbClr val="0D4C93"/>
                </a:solidFill>
              </a:rPr>
              <a:t>Wired for Well-Being</a:t>
            </a:r>
            <a:r>
              <a:rPr lang="en-GB" sz="2400" b="1" dirty="0">
                <a:solidFill>
                  <a:srgbClr val="0D4C93"/>
                </a:solidFill>
              </a:rPr>
              <a:t>!</a:t>
            </a:r>
          </a:p>
          <a:p>
            <a:pPr marL="0" indent="0">
              <a:buNone/>
            </a:pPr>
            <a:r>
              <a:rPr lang="en-GB" sz="2400" dirty="0"/>
              <a:t>So, let’s get started on </a:t>
            </a:r>
            <a:br>
              <a:rPr lang="en-GB" sz="2400" dirty="0"/>
            </a:br>
            <a:r>
              <a:rPr lang="en-GB" sz="2400" b="1" dirty="0">
                <a:solidFill>
                  <a:srgbClr val="0D4C93"/>
                </a:solidFill>
              </a:rPr>
              <a:t>Skill 1 - Understand Your </a:t>
            </a:r>
            <a:br>
              <a:rPr lang="en-GB" sz="2400" b="1" dirty="0">
                <a:solidFill>
                  <a:srgbClr val="0D4C93"/>
                </a:solidFill>
              </a:rPr>
            </a:br>
            <a:r>
              <a:rPr lang="en-GB" sz="2400" b="1" dirty="0">
                <a:solidFill>
                  <a:srgbClr val="0D4C93"/>
                </a:solidFill>
              </a:rPr>
              <a:t>Well-Being!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FB5CE1-DC75-4F08-880B-E64006F5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963">
            <a:off x="5895348" y="1676316"/>
            <a:ext cx="2617610" cy="37026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BCCE5-27C1-43D6-BC75-78B365BEEC43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1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1C9684-8124-4442-9356-92D86BE35355}"/>
              </a:ext>
            </a:extLst>
          </p:cNvPr>
          <p:cNvSpPr txBox="1"/>
          <p:nvPr/>
        </p:nvSpPr>
        <p:spPr>
          <a:xfrm>
            <a:off x="1422400" y="4827589"/>
            <a:ext cx="5187764" cy="1200329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E20000"/>
                </a:solidFill>
              </a:rPr>
              <a:t>Think about these outcomes during each </a:t>
            </a:r>
            <a:br>
              <a:rPr lang="en-US" b="1" i="1" dirty="0">
                <a:solidFill>
                  <a:srgbClr val="E20000"/>
                </a:solidFill>
              </a:rPr>
            </a:br>
            <a:r>
              <a:rPr lang="en-US" b="1" i="1" dirty="0">
                <a:solidFill>
                  <a:srgbClr val="E20000"/>
                </a:solidFill>
              </a:rPr>
              <a:t>lesson – at the end of each one there is a </a:t>
            </a:r>
            <a:br>
              <a:rPr lang="en-US" b="1" i="1" dirty="0">
                <a:solidFill>
                  <a:srgbClr val="E20000"/>
                </a:solidFill>
              </a:rPr>
            </a:br>
            <a:r>
              <a:rPr lang="en-US" b="1" i="1" dirty="0">
                <a:solidFill>
                  <a:srgbClr val="E20000"/>
                </a:solidFill>
              </a:rPr>
              <a:t>self-assessment in your Pupil Book for you </a:t>
            </a:r>
            <a:br>
              <a:rPr lang="en-US" b="1" i="1" dirty="0">
                <a:solidFill>
                  <a:srgbClr val="E20000"/>
                </a:solidFill>
              </a:rPr>
            </a:br>
            <a:r>
              <a:rPr lang="en-US" b="1" i="1" dirty="0">
                <a:solidFill>
                  <a:srgbClr val="E20000"/>
                </a:solidFill>
              </a:rPr>
              <a:t>to reflect on how well you think they were achieved.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881B9-EBB0-495C-99A3-497DBB11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57547"/>
            <a:ext cx="7092950" cy="1133474"/>
          </a:xfrm>
          <a:custGeom>
            <a:avLst/>
            <a:gdLst>
              <a:gd name="connsiteX0" fmla="*/ 0 w 7092950"/>
              <a:gd name="connsiteY0" fmla="*/ 0 h 1133474"/>
              <a:gd name="connsiteX1" fmla="*/ 378291 w 7092950"/>
              <a:gd name="connsiteY1" fmla="*/ 0 h 1133474"/>
              <a:gd name="connsiteX2" fmla="*/ 898440 w 7092950"/>
              <a:gd name="connsiteY2" fmla="*/ 0 h 1133474"/>
              <a:gd name="connsiteX3" fmla="*/ 1489519 w 7092950"/>
              <a:gd name="connsiteY3" fmla="*/ 0 h 1133474"/>
              <a:gd name="connsiteX4" fmla="*/ 2222458 w 7092950"/>
              <a:gd name="connsiteY4" fmla="*/ 0 h 1133474"/>
              <a:gd name="connsiteX5" fmla="*/ 2742607 w 7092950"/>
              <a:gd name="connsiteY5" fmla="*/ 0 h 1133474"/>
              <a:gd name="connsiteX6" fmla="*/ 3333686 w 7092950"/>
              <a:gd name="connsiteY6" fmla="*/ 0 h 1133474"/>
              <a:gd name="connsiteX7" fmla="*/ 3924766 w 7092950"/>
              <a:gd name="connsiteY7" fmla="*/ 0 h 1133474"/>
              <a:gd name="connsiteX8" fmla="*/ 4444915 w 7092950"/>
              <a:gd name="connsiteY8" fmla="*/ 0 h 1133474"/>
              <a:gd name="connsiteX9" fmla="*/ 5106924 w 7092950"/>
              <a:gd name="connsiteY9" fmla="*/ 0 h 1133474"/>
              <a:gd name="connsiteX10" fmla="*/ 5839862 w 7092950"/>
              <a:gd name="connsiteY10" fmla="*/ 0 h 1133474"/>
              <a:gd name="connsiteX11" fmla="*/ 6501871 w 7092950"/>
              <a:gd name="connsiteY11" fmla="*/ 0 h 1133474"/>
              <a:gd name="connsiteX12" fmla="*/ 7092950 w 7092950"/>
              <a:gd name="connsiteY12" fmla="*/ 0 h 1133474"/>
              <a:gd name="connsiteX13" fmla="*/ 7092950 w 7092950"/>
              <a:gd name="connsiteY13" fmla="*/ 566737 h 1133474"/>
              <a:gd name="connsiteX14" fmla="*/ 7092950 w 7092950"/>
              <a:gd name="connsiteY14" fmla="*/ 1133474 h 1133474"/>
              <a:gd name="connsiteX15" fmla="*/ 6572800 w 7092950"/>
              <a:gd name="connsiteY15" fmla="*/ 1133474 h 1133474"/>
              <a:gd name="connsiteX16" fmla="*/ 6123580 w 7092950"/>
              <a:gd name="connsiteY16" fmla="*/ 1133474 h 1133474"/>
              <a:gd name="connsiteX17" fmla="*/ 5745290 w 7092950"/>
              <a:gd name="connsiteY17" fmla="*/ 1133474 h 1133474"/>
              <a:gd name="connsiteX18" fmla="*/ 5154210 w 7092950"/>
              <a:gd name="connsiteY18" fmla="*/ 1133474 h 1133474"/>
              <a:gd name="connsiteX19" fmla="*/ 4492202 w 7092950"/>
              <a:gd name="connsiteY19" fmla="*/ 1133474 h 1133474"/>
              <a:gd name="connsiteX20" fmla="*/ 3901123 w 7092950"/>
              <a:gd name="connsiteY20" fmla="*/ 1133474 h 1133474"/>
              <a:gd name="connsiteX21" fmla="*/ 3522832 w 7092950"/>
              <a:gd name="connsiteY21" fmla="*/ 1133474 h 1133474"/>
              <a:gd name="connsiteX22" fmla="*/ 2860823 w 7092950"/>
              <a:gd name="connsiteY22" fmla="*/ 1133474 h 1133474"/>
              <a:gd name="connsiteX23" fmla="*/ 2411603 w 7092950"/>
              <a:gd name="connsiteY23" fmla="*/ 1133474 h 1133474"/>
              <a:gd name="connsiteX24" fmla="*/ 2033312 w 7092950"/>
              <a:gd name="connsiteY24" fmla="*/ 1133474 h 1133474"/>
              <a:gd name="connsiteX25" fmla="*/ 1655022 w 7092950"/>
              <a:gd name="connsiteY25" fmla="*/ 1133474 h 1133474"/>
              <a:gd name="connsiteX26" fmla="*/ 1276731 w 7092950"/>
              <a:gd name="connsiteY26" fmla="*/ 1133474 h 1133474"/>
              <a:gd name="connsiteX27" fmla="*/ 543793 w 7092950"/>
              <a:gd name="connsiteY27" fmla="*/ 1133474 h 1133474"/>
              <a:gd name="connsiteX28" fmla="*/ 0 w 7092950"/>
              <a:gd name="connsiteY28" fmla="*/ 1133474 h 1133474"/>
              <a:gd name="connsiteX29" fmla="*/ 0 w 7092950"/>
              <a:gd name="connsiteY29" fmla="*/ 600741 h 1133474"/>
              <a:gd name="connsiteX30" fmla="*/ 0 w 7092950"/>
              <a:gd name="connsiteY30" fmla="*/ 0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92950" h="1133474" fill="none" extrusionOk="0">
                <a:moveTo>
                  <a:pt x="0" y="0"/>
                </a:moveTo>
                <a:cubicBezTo>
                  <a:pt x="151779" y="-42396"/>
                  <a:pt x="270695" y="1549"/>
                  <a:pt x="378291" y="0"/>
                </a:cubicBezTo>
                <a:cubicBezTo>
                  <a:pt x="485887" y="-1549"/>
                  <a:pt x="688296" y="39103"/>
                  <a:pt x="898440" y="0"/>
                </a:cubicBezTo>
                <a:cubicBezTo>
                  <a:pt x="1108584" y="-39103"/>
                  <a:pt x="1259481" y="5806"/>
                  <a:pt x="1489519" y="0"/>
                </a:cubicBezTo>
                <a:cubicBezTo>
                  <a:pt x="1719557" y="-5806"/>
                  <a:pt x="2048118" y="67614"/>
                  <a:pt x="2222458" y="0"/>
                </a:cubicBezTo>
                <a:cubicBezTo>
                  <a:pt x="2396798" y="-67614"/>
                  <a:pt x="2526556" y="15086"/>
                  <a:pt x="2742607" y="0"/>
                </a:cubicBezTo>
                <a:cubicBezTo>
                  <a:pt x="2958658" y="-15086"/>
                  <a:pt x="3161863" y="12444"/>
                  <a:pt x="3333686" y="0"/>
                </a:cubicBezTo>
                <a:cubicBezTo>
                  <a:pt x="3505509" y="-12444"/>
                  <a:pt x="3768244" y="30042"/>
                  <a:pt x="3924766" y="0"/>
                </a:cubicBezTo>
                <a:cubicBezTo>
                  <a:pt x="4081288" y="-30042"/>
                  <a:pt x="4223823" y="6068"/>
                  <a:pt x="4444915" y="0"/>
                </a:cubicBezTo>
                <a:cubicBezTo>
                  <a:pt x="4666007" y="-6068"/>
                  <a:pt x="4795645" y="49016"/>
                  <a:pt x="5106924" y="0"/>
                </a:cubicBezTo>
                <a:cubicBezTo>
                  <a:pt x="5418203" y="-49016"/>
                  <a:pt x="5640448" y="25570"/>
                  <a:pt x="5839862" y="0"/>
                </a:cubicBezTo>
                <a:cubicBezTo>
                  <a:pt x="6039276" y="-25570"/>
                  <a:pt x="6178083" y="77088"/>
                  <a:pt x="6501871" y="0"/>
                </a:cubicBezTo>
                <a:cubicBezTo>
                  <a:pt x="6825659" y="-77088"/>
                  <a:pt x="6841120" y="12060"/>
                  <a:pt x="7092950" y="0"/>
                </a:cubicBezTo>
                <a:cubicBezTo>
                  <a:pt x="7133408" y="123126"/>
                  <a:pt x="7051329" y="432449"/>
                  <a:pt x="7092950" y="566737"/>
                </a:cubicBezTo>
                <a:cubicBezTo>
                  <a:pt x="7134571" y="701025"/>
                  <a:pt x="7091623" y="855136"/>
                  <a:pt x="7092950" y="1133474"/>
                </a:cubicBezTo>
                <a:cubicBezTo>
                  <a:pt x="6977749" y="1173712"/>
                  <a:pt x="6761249" y="1107063"/>
                  <a:pt x="6572800" y="1133474"/>
                </a:cubicBezTo>
                <a:cubicBezTo>
                  <a:pt x="6384351" y="1159885"/>
                  <a:pt x="6321791" y="1112991"/>
                  <a:pt x="6123580" y="1133474"/>
                </a:cubicBezTo>
                <a:cubicBezTo>
                  <a:pt x="5925369" y="1153957"/>
                  <a:pt x="5846940" y="1118199"/>
                  <a:pt x="5745290" y="1133474"/>
                </a:cubicBezTo>
                <a:cubicBezTo>
                  <a:pt x="5643640" y="1148749"/>
                  <a:pt x="5284128" y="1091495"/>
                  <a:pt x="5154210" y="1133474"/>
                </a:cubicBezTo>
                <a:cubicBezTo>
                  <a:pt x="5024292" y="1175453"/>
                  <a:pt x="4687621" y="1064717"/>
                  <a:pt x="4492202" y="1133474"/>
                </a:cubicBezTo>
                <a:cubicBezTo>
                  <a:pt x="4296783" y="1202231"/>
                  <a:pt x="4068967" y="1104373"/>
                  <a:pt x="3901123" y="1133474"/>
                </a:cubicBezTo>
                <a:cubicBezTo>
                  <a:pt x="3733279" y="1162575"/>
                  <a:pt x="3683259" y="1097211"/>
                  <a:pt x="3522832" y="1133474"/>
                </a:cubicBezTo>
                <a:cubicBezTo>
                  <a:pt x="3362405" y="1169737"/>
                  <a:pt x="3137647" y="1130444"/>
                  <a:pt x="2860823" y="1133474"/>
                </a:cubicBezTo>
                <a:cubicBezTo>
                  <a:pt x="2583999" y="1136504"/>
                  <a:pt x="2612685" y="1086574"/>
                  <a:pt x="2411603" y="1133474"/>
                </a:cubicBezTo>
                <a:cubicBezTo>
                  <a:pt x="2210521" y="1180374"/>
                  <a:pt x="2151134" y="1093455"/>
                  <a:pt x="2033312" y="1133474"/>
                </a:cubicBezTo>
                <a:cubicBezTo>
                  <a:pt x="1915490" y="1173493"/>
                  <a:pt x="1797045" y="1101606"/>
                  <a:pt x="1655022" y="1133474"/>
                </a:cubicBezTo>
                <a:cubicBezTo>
                  <a:pt x="1512999" y="1165342"/>
                  <a:pt x="1440568" y="1128223"/>
                  <a:pt x="1276731" y="1133474"/>
                </a:cubicBezTo>
                <a:cubicBezTo>
                  <a:pt x="1112894" y="1138725"/>
                  <a:pt x="785910" y="1047510"/>
                  <a:pt x="543793" y="1133474"/>
                </a:cubicBezTo>
                <a:cubicBezTo>
                  <a:pt x="301676" y="1219438"/>
                  <a:pt x="224283" y="1102017"/>
                  <a:pt x="0" y="1133474"/>
                </a:cubicBezTo>
                <a:cubicBezTo>
                  <a:pt x="-46078" y="1005954"/>
                  <a:pt x="28578" y="720453"/>
                  <a:pt x="0" y="600741"/>
                </a:cubicBezTo>
                <a:cubicBezTo>
                  <a:pt x="-28578" y="481029"/>
                  <a:pt x="35308" y="284083"/>
                  <a:pt x="0" y="0"/>
                </a:cubicBezTo>
                <a:close/>
              </a:path>
              <a:path w="7092950" h="1133474" stroke="0" extrusionOk="0">
                <a:moveTo>
                  <a:pt x="0" y="0"/>
                </a:moveTo>
                <a:cubicBezTo>
                  <a:pt x="179527" y="-7323"/>
                  <a:pt x="244649" y="32110"/>
                  <a:pt x="378291" y="0"/>
                </a:cubicBezTo>
                <a:cubicBezTo>
                  <a:pt x="511933" y="-32110"/>
                  <a:pt x="823698" y="12345"/>
                  <a:pt x="969370" y="0"/>
                </a:cubicBezTo>
                <a:cubicBezTo>
                  <a:pt x="1115042" y="-12345"/>
                  <a:pt x="1384750" y="43159"/>
                  <a:pt x="1702308" y="0"/>
                </a:cubicBezTo>
                <a:cubicBezTo>
                  <a:pt x="2019866" y="-43159"/>
                  <a:pt x="2073458" y="9447"/>
                  <a:pt x="2222458" y="0"/>
                </a:cubicBezTo>
                <a:cubicBezTo>
                  <a:pt x="2371458" y="-9447"/>
                  <a:pt x="2523170" y="13328"/>
                  <a:pt x="2742607" y="0"/>
                </a:cubicBezTo>
                <a:cubicBezTo>
                  <a:pt x="2962044" y="-13328"/>
                  <a:pt x="3121298" y="55451"/>
                  <a:pt x="3404616" y="0"/>
                </a:cubicBezTo>
                <a:cubicBezTo>
                  <a:pt x="3687934" y="-55451"/>
                  <a:pt x="3651169" y="11921"/>
                  <a:pt x="3782907" y="0"/>
                </a:cubicBezTo>
                <a:cubicBezTo>
                  <a:pt x="3914645" y="-11921"/>
                  <a:pt x="4082233" y="704"/>
                  <a:pt x="4373986" y="0"/>
                </a:cubicBezTo>
                <a:cubicBezTo>
                  <a:pt x="4665739" y="-704"/>
                  <a:pt x="4829676" y="21518"/>
                  <a:pt x="5106924" y="0"/>
                </a:cubicBezTo>
                <a:cubicBezTo>
                  <a:pt x="5384172" y="-21518"/>
                  <a:pt x="5368966" y="13831"/>
                  <a:pt x="5627074" y="0"/>
                </a:cubicBezTo>
                <a:cubicBezTo>
                  <a:pt x="5885182" y="-13831"/>
                  <a:pt x="5978645" y="17224"/>
                  <a:pt x="6147223" y="0"/>
                </a:cubicBezTo>
                <a:cubicBezTo>
                  <a:pt x="6315801" y="-17224"/>
                  <a:pt x="6703304" y="78162"/>
                  <a:pt x="7092950" y="0"/>
                </a:cubicBezTo>
                <a:cubicBezTo>
                  <a:pt x="7108250" y="264143"/>
                  <a:pt x="7086336" y="325771"/>
                  <a:pt x="7092950" y="544068"/>
                </a:cubicBezTo>
                <a:cubicBezTo>
                  <a:pt x="7099564" y="762365"/>
                  <a:pt x="7051582" y="894375"/>
                  <a:pt x="7092950" y="1133474"/>
                </a:cubicBezTo>
                <a:cubicBezTo>
                  <a:pt x="6936452" y="1137135"/>
                  <a:pt x="6837427" y="1130731"/>
                  <a:pt x="6714659" y="1133474"/>
                </a:cubicBezTo>
                <a:cubicBezTo>
                  <a:pt x="6591891" y="1136217"/>
                  <a:pt x="6424133" y="1075097"/>
                  <a:pt x="6194510" y="1133474"/>
                </a:cubicBezTo>
                <a:cubicBezTo>
                  <a:pt x="5964887" y="1191851"/>
                  <a:pt x="5919178" y="1130965"/>
                  <a:pt x="5816219" y="1133474"/>
                </a:cubicBezTo>
                <a:cubicBezTo>
                  <a:pt x="5713260" y="1135983"/>
                  <a:pt x="5427662" y="1108923"/>
                  <a:pt x="5083281" y="1133474"/>
                </a:cubicBezTo>
                <a:cubicBezTo>
                  <a:pt x="4738900" y="1158025"/>
                  <a:pt x="4851469" y="1125310"/>
                  <a:pt x="4704990" y="1133474"/>
                </a:cubicBezTo>
                <a:cubicBezTo>
                  <a:pt x="4558511" y="1141638"/>
                  <a:pt x="4434776" y="1123769"/>
                  <a:pt x="4184841" y="1133474"/>
                </a:cubicBezTo>
                <a:cubicBezTo>
                  <a:pt x="3934906" y="1143179"/>
                  <a:pt x="3780321" y="1063793"/>
                  <a:pt x="3522832" y="1133474"/>
                </a:cubicBezTo>
                <a:cubicBezTo>
                  <a:pt x="3265343" y="1203155"/>
                  <a:pt x="3156993" y="1066371"/>
                  <a:pt x="2860823" y="1133474"/>
                </a:cubicBezTo>
                <a:cubicBezTo>
                  <a:pt x="2564653" y="1200577"/>
                  <a:pt x="2599894" y="1130048"/>
                  <a:pt x="2482533" y="1133474"/>
                </a:cubicBezTo>
                <a:cubicBezTo>
                  <a:pt x="2365172" y="1136900"/>
                  <a:pt x="2089372" y="1102113"/>
                  <a:pt x="1749594" y="1133474"/>
                </a:cubicBezTo>
                <a:cubicBezTo>
                  <a:pt x="1409816" y="1164835"/>
                  <a:pt x="1277579" y="1078041"/>
                  <a:pt x="1016656" y="1133474"/>
                </a:cubicBezTo>
                <a:cubicBezTo>
                  <a:pt x="755733" y="1188907"/>
                  <a:pt x="722573" y="1107097"/>
                  <a:pt x="638365" y="1133474"/>
                </a:cubicBezTo>
                <a:cubicBezTo>
                  <a:pt x="554157" y="1159851"/>
                  <a:pt x="262458" y="1129036"/>
                  <a:pt x="0" y="1133474"/>
                </a:cubicBezTo>
                <a:cubicBezTo>
                  <a:pt x="-54583" y="952124"/>
                  <a:pt x="14673" y="752401"/>
                  <a:pt x="0" y="566737"/>
                </a:cubicBezTo>
                <a:cubicBezTo>
                  <a:pt x="-14673" y="381073"/>
                  <a:pt x="61489" y="18796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260677286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IE" sz="4000" b="1" dirty="0">
                <a:solidFill>
                  <a:srgbClr val="E20000"/>
                </a:solidFill>
                <a:latin typeface="+mn-lt"/>
              </a:rPr>
              <a:t>SKILL 1:</a:t>
            </a:r>
            <a:br>
              <a:rPr lang="en-IE" dirty="0">
                <a:solidFill>
                  <a:srgbClr val="E20000"/>
                </a:solidFill>
              </a:rPr>
            </a:br>
            <a:r>
              <a:rPr lang="en-IE" sz="2800" b="1" dirty="0">
                <a:solidFill>
                  <a:srgbClr val="E20000"/>
                </a:solidFill>
                <a:latin typeface="+mn-lt"/>
              </a:rPr>
              <a:t>UNDERSTAND YOUR WELL-BEING!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CA46F-C4EB-41DA-827C-04EBFBC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589089"/>
            <a:ext cx="3784974" cy="3148012"/>
          </a:xfrm>
        </p:spPr>
        <p:txBody>
          <a:bodyPr/>
          <a:lstStyle/>
          <a:p>
            <a:pPr>
              <a:buNone/>
            </a:pPr>
            <a:r>
              <a:rPr lang="en-GB" sz="2400" b="1" dirty="0">
                <a:solidFill>
                  <a:srgbClr val="0D4C93"/>
                </a:solidFill>
              </a:rPr>
              <a:t>Learning Outcomes</a:t>
            </a:r>
            <a:endParaRPr lang="en-US" sz="2400" i="1" dirty="0">
              <a:solidFill>
                <a:srgbClr val="0D4C93"/>
              </a:solidFill>
            </a:endParaRPr>
          </a:p>
          <a:p>
            <a:pPr>
              <a:buNone/>
            </a:pPr>
            <a:r>
              <a:rPr lang="en-US" sz="2000" i="1" dirty="0"/>
              <a:t>That you will: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Understand the meaning of the concept of well-being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all the things you are </a:t>
            </a:r>
            <a:r>
              <a:rPr lang="en-US" sz="2000" b="1" dirty="0">
                <a:solidFill>
                  <a:srgbClr val="0D4C93"/>
                </a:solidFill>
              </a:rPr>
              <a:t>already</a:t>
            </a:r>
            <a:r>
              <a:rPr lang="en-US" sz="2000" dirty="0"/>
              <a:t> doing that help your well-being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Assess your well-being on </a:t>
            </a:r>
            <a:br>
              <a:rPr lang="en-GB" sz="2000" dirty="0"/>
            </a:br>
            <a:r>
              <a:rPr lang="en-GB" sz="2000" dirty="0"/>
              <a:t>6 indicators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296FD-97FC-4115-A833-DCA8436D96D6}"/>
              </a:ext>
            </a:extLst>
          </p:cNvPr>
          <p:cNvSpPr txBox="1"/>
          <p:nvPr/>
        </p:nvSpPr>
        <p:spPr>
          <a:xfrm>
            <a:off x="0" y="6510184"/>
            <a:ext cx="11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Slide 9</a:t>
            </a: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B717B91E-7206-4C04-A2C8-3B538CAB9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5" y="1589089"/>
            <a:ext cx="2628176" cy="3717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6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7144</TotalTime>
  <Words>1486</Words>
  <Application>Microsoft Office PowerPoint</Application>
  <PresentationFormat>On-screen Show (4:3)</PresentationFormat>
  <Paragraphs>188</Paragraphs>
  <Slides>27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Office Theme</vt:lpstr>
      <vt:lpstr>PowerPoint Presentation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PowerPoint Presentation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WELL-BEING!</vt:lpstr>
      <vt:lpstr>SKILL 1: UNDERSTAND YOUR WELL-BEING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Heron</dc:creator>
  <cp:lastModifiedBy>Conor Holmes</cp:lastModifiedBy>
  <cp:revision>492</cp:revision>
  <cp:lastPrinted>2022-02-13T12:48:23Z</cp:lastPrinted>
  <dcterms:created xsi:type="dcterms:W3CDTF">2019-11-05T12:41:00Z</dcterms:created>
  <dcterms:modified xsi:type="dcterms:W3CDTF">2022-02-21T15:04:25Z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ABE83ED7-28C9-4497-ABCE-DF36520D3D49</vt:lpwstr>
  </property>
  <property fmtid="{D5CDD505-2E9C-101B-9397-08002B2CF9AE}" pid="3" name="ArticulatePath">
    <vt:lpwstr>Wired for Well-Being PP slides Book A-11.02.20</vt:lpwstr>
  </property>
</Properties>
</file>